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</p:sldMasterIdLst>
  <p:notesMasterIdLst>
    <p:notesMasterId r:id="rId30"/>
  </p:notesMasterIdLst>
  <p:handoutMasterIdLst>
    <p:handoutMasterId r:id="rId31"/>
  </p:handoutMasterIdLst>
  <p:sldIdLst>
    <p:sldId id="259" r:id="rId2"/>
    <p:sldId id="260" r:id="rId3"/>
    <p:sldId id="284" r:id="rId4"/>
    <p:sldId id="291" r:id="rId5"/>
    <p:sldId id="262" r:id="rId6"/>
    <p:sldId id="286" r:id="rId7"/>
    <p:sldId id="263" r:id="rId8"/>
    <p:sldId id="266" r:id="rId9"/>
    <p:sldId id="267" r:id="rId10"/>
    <p:sldId id="289" r:id="rId11"/>
    <p:sldId id="268" r:id="rId12"/>
    <p:sldId id="290" r:id="rId13"/>
    <p:sldId id="287" r:id="rId14"/>
    <p:sldId id="297" r:id="rId15"/>
    <p:sldId id="269" r:id="rId16"/>
    <p:sldId id="292" r:id="rId17"/>
    <p:sldId id="293" r:id="rId18"/>
    <p:sldId id="270" r:id="rId19"/>
    <p:sldId id="271" r:id="rId20"/>
    <p:sldId id="274" r:id="rId21"/>
    <p:sldId id="275" r:id="rId22"/>
    <p:sldId id="276" r:id="rId23"/>
    <p:sldId id="295" r:id="rId24"/>
    <p:sldId id="277" r:id="rId25"/>
    <p:sldId id="278" r:id="rId26"/>
    <p:sldId id="279" r:id="rId27"/>
    <p:sldId id="280" r:id="rId28"/>
    <p:sldId id="285" r:id="rId29"/>
  </p:sldIdLst>
  <p:sldSz cx="9144000" cy="6858000" type="screen4x3"/>
  <p:notesSz cx="6997700" cy="9271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16" userDrawn="1">
          <p15:clr>
            <a:srgbClr val="A4A3A4"/>
          </p15:clr>
        </p15:guide>
        <p15:guide id="2" orient="horz" pos="528" userDrawn="1">
          <p15:clr>
            <a:srgbClr val="A4A3A4"/>
          </p15:clr>
        </p15:guide>
        <p15:guide id="3" orient="horz" pos="3672" userDrawn="1">
          <p15:clr>
            <a:srgbClr val="A4A3A4"/>
          </p15:clr>
        </p15:guide>
        <p15:guide id="4" pos="240" userDrawn="1">
          <p15:clr>
            <a:srgbClr val="A4A3A4"/>
          </p15:clr>
        </p15:guide>
        <p15:guide id="5" pos="420">
          <p15:clr>
            <a:srgbClr val="A4A3A4"/>
          </p15:clr>
        </p15:guide>
        <p15:guide id="6" pos="5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2" pos="4247">
          <p15:clr>
            <a:srgbClr val="A4A3A4"/>
          </p15:clr>
        </p15:guide>
        <p15:guide id="3" orient="horz" pos="292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DA2128"/>
    <a:srgbClr val="E0E0FF"/>
    <a:srgbClr val="DDDDDD"/>
    <a:srgbClr val="663300"/>
    <a:srgbClr val="0033CC"/>
    <a:srgbClr val="FFFF66"/>
    <a:srgbClr val="FF5050"/>
    <a:srgbClr val="FFFFFF"/>
    <a:srgbClr val="ECC4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83942" autoAdjust="0"/>
  </p:normalViewPr>
  <p:slideViewPr>
    <p:cSldViewPr snapToGrid="0">
      <p:cViewPr varScale="1">
        <p:scale>
          <a:sx n="77" d="100"/>
          <a:sy n="77" d="100"/>
        </p:scale>
        <p:origin x="1520" y="192"/>
      </p:cViewPr>
      <p:guideLst>
        <p:guide orient="horz" pos="2016"/>
        <p:guide orient="horz" pos="528"/>
        <p:guide orient="horz" pos="3672"/>
        <p:guide pos="240"/>
        <p:guide pos="420"/>
        <p:guide pos="5304"/>
      </p:guideLst>
    </p:cSldViewPr>
  </p:slideViewPr>
  <p:outlineViewPr>
    <p:cViewPr>
      <p:scale>
        <a:sx n="33" d="100"/>
        <a:sy n="33" d="100"/>
      </p:scale>
      <p:origin x="0" y="1878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-3072" y="-112"/>
      </p:cViewPr>
      <p:guideLst>
        <p:guide pos="4247"/>
        <p:guide orient="horz" pos="292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42" tIns="46321" rIns="92642" bIns="46321" numCol="1" anchor="t" anchorCtr="0" compatLnSpc="1">
            <a:prstTxWarp prst="textNoShape">
              <a:avLst/>
            </a:prstTxWarp>
          </a:bodyPr>
          <a:lstStyle>
            <a:lvl1pPr defTabSz="927100">
              <a:defRPr sz="1200" b="1">
                <a:latin typeface="Times New Roman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42" tIns="46321" rIns="92642" bIns="46321" numCol="1" anchor="t" anchorCtr="0" compatLnSpc="1">
            <a:prstTxWarp prst="textNoShape">
              <a:avLst/>
            </a:prstTxWarp>
          </a:bodyPr>
          <a:lstStyle>
            <a:lvl1pPr algn="r" defTabSz="927100">
              <a:defRPr sz="1200" b="1">
                <a:latin typeface="Times New Roman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1290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074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42" tIns="46321" rIns="92642" bIns="46321" numCol="1" anchor="b" anchorCtr="0" compatLnSpc="1">
            <a:prstTxWarp prst="textNoShape">
              <a:avLst/>
            </a:prstTxWarp>
          </a:bodyPr>
          <a:lstStyle>
            <a:lvl1pPr defTabSz="927100">
              <a:defRPr sz="1200" b="1">
                <a:latin typeface="Times New Roman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1290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5575" y="88074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42" tIns="46321" rIns="92642" bIns="46321" numCol="1" anchor="b" anchorCtr="0" compatLnSpc="1">
            <a:prstTxWarp prst="textNoShape">
              <a:avLst/>
            </a:prstTxWarp>
          </a:bodyPr>
          <a:lstStyle>
            <a:lvl1pPr algn="r" defTabSz="927100">
              <a:defRPr sz="1200" b="1">
                <a:latin typeface="Times New Roman" pitchFamily="18" charset="0"/>
              </a:defRPr>
            </a:lvl1pPr>
          </a:lstStyle>
          <a:p>
            <a:fld id="{A0E48461-0E6F-4F87-B983-48529DFCA25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761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3"/>
          <p:cNvSpPr txBox="1">
            <a:spLocks noChangeArrowheads="1"/>
          </p:cNvSpPr>
          <p:nvPr/>
        </p:nvSpPr>
        <p:spPr bwMode="auto">
          <a:xfrm>
            <a:off x="0" y="8902700"/>
            <a:ext cx="6985000" cy="218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9529" tIns="39765" rIns="79529" bIns="39765">
            <a:spAutoFit/>
          </a:bodyPr>
          <a:lstStyle/>
          <a:p>
            <a:pPr marL="0" indent="0" algn="ctr" defTabSz="895350">
              <a:spcBef>
                <a:spcPct val="50000"/>
              </a:spcBef>
              <a:tabLst/>
            </a:pPr>
            <a:r>
              <a:rPr lang="en-US" sz="900" dirty="0" smtClean="0">
                <a:cs typeface="Times New Roman" pitchFamily="18" charset="0"/>
              </a:rPr>
              <a:t>©</a:t>
            </a:r>
            <a:r>
              <a:rPr lang="en-US" sz="700" dirty="0" smtClean="0">
                <a:solidFill>
                  <a:schemeClr val="tx2"/>
                </a:solidFill>
              </a:rPr>
              <a:t> Learning Tree International, Inc. </a:t>
            </a:r>
            <a:r>
              <a:rPr lang="en-US" sz="700" dirty="0">
                <a:solidFill>
                  <a:schemeClr val="tx2"/>
                </a:solidFill>
              </a:rPr>
              <a:t>All rights reserved. Not to be reproduced </a:t>
            </a:r>
            <a:r>
              <a:rPr lang="en-US" sz="700" dirty="0" smtClean="0">
                <a:solidFill>
                  <a:schemeClr val="tx2"/>
                </a:solidFill>
              </a:rPr>
              <a:t>without </a:t>
            </a:r>
            <a:r>
              <a:rPr lang="en-US" sz="700" dirty="0">
                <a:solidFill>
                  <a:schemeClr val="tx2"/>
                </a:solidFill>
              </a:rPr>
              <a:t>prior </a:t>
            </a:r>
            <a:r>
              <a:rPr lang="en-US" sz="700" dirty="0" smtClean="0">
                <a:solidFill>
                  <a:schemeClr val="tx2"/>
                </a:solidFill>
              </a:rPr>
              <a:t>written consent.</a:t>
            </a:r>
            <a:endParaRPr lang="en-US" sz="700" dirty="0">
              <a:solidFill>
                <a:schemeClr val="tx2"/>
              </a:solidFill>
            </a:endParaRPr>
          </a:p>
        </p:txBody>
      </p:sp>
      <p:sp>
        <p:nvSpPr>
          <p:cNvPr id="1812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896047" y="216408"/>
            <a:ext cx="4833937" cy="36258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sp>
      <p:sp>
        <p:nvSpPr>
          <p:cNvPr id="181257" name="Text Box 9"/>
          <p:cNvSpPr txBox="1">
            <a:spLocks noChangeArrowheads="1"/>
          </p:cNvSpPr>
          <p:nvPr/>
        </p:nvSpPr>
        <p:spPr bwMode="auto">
          <a:xfrm>
            <a:off x="330772" y="3655886"/>
            <a:ext cx="46968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defTabSz="911225">
              <a:spcBef>
                <a:spcPct val="50000"/>
              </a:spcBef>
            </a:pPr>
            <a:r>
              <a:rPr lang="en-US" sz="1400" i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Notes:</a:t>
            </a:r>
            <a:endParaRPr lang="en-US" sz="14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270" name="Rectangle 22"/>
          <p:cNvSpPr>
            <a:spLocks noGrp="1" noChangeArrowheads="1"/>
          </p:cNvSpPr>
          <p:nvPr>
            <p:ph type="body" sz="quarter" idx="3"/>
          </p:nvPr>
        </p:nvSpPr>
        <p:spPr bwMode="gray">
          <a:xfrm>
            <a:off x="228600" y="3957638"/>
            <a:ext cx="6488113" cy="12255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138" tIns="45569" rIns="91138" bIns="45569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924543" y="8868874"/>
            <a:ext cx="87395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300" dirty="0" smtClean="0">
                <a:solidFill>
                  <a:schemeClr val="tx2"/>
                </a:solidFill>
              </a:rPr>
              <a:t>944-7-</a:t>
            </a:r>
            <a:fld id="{CBCBECC8-6765-4BC4-914A-D66EC9AEDE7D}" type="slidenum">
              <a:rPr lang="en-US" sz="1300" smtClean="0">
                <a:solidFill>
                  <a:schemeClr val="tx2"/>
                </a:solidFill>
              </a:rPr>
              <a:pPr algn="r"/>
              <a:t>‹#›</a:t>
            </a:fld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2680096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Relationship Id="rId3" Type="http://schemas.openxmlformats.org/officeDocument/2006/relationships/hyperlink" Target="http://www.around.com/ariane.html" TargetMode="Externa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 hidden="1"/>
          <p:cNvSpPr txBox="1"/>
          <p:nvPr/>
        </p:nvSpPr>
        <p:spPr>
          <a:xfrm>
            <a:off x="2286000" y="381000"/>
            <a:ext cx="3810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pt-BR" sz="800" dirty="0" smtClean="0">
                <a:solidFill>
                  <a:srgbClr val="000000"/>
                </a:solidFill>
                <a:latin typeface="Arial" panose="020B0604020202020204" pitchFamily="34" charset="0"/>
              </a:rPr>
              <a:t>&lt;*s*o*u*r*c*e*&gt;*9*4*4*a*0*-*7*-*4*&lt;*/*s*o*u*r*c*e*&gt;</a:t>
            </a:r>
            <a:endParaRPr lang="en-US" sz="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>
          <a:xfrm>
            <a:off x="1895475" y="215900"/>
            <a:ext cx="4833938" cy="3625850"/>
          </a:xfrm>
        </p:spPr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5940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 hidden="1"/>
          <p:cNvSpPr txBox="1"/>
          <p:nvPr/>
        </p:nvSpPr>
        <p:spPr>
          <a:xfrm>
            <a:off x="2286000" y="381000"/>
            <a:ext cx="3810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pt-BR" sz="800" dirty="0" smtClean="0">
                <a:solidFill>
                  <a:srgbClr val="000000"/>
                </a:solidFill>
                <a:latin typeface="Arial" panose="020B0604020202020204" pitchFamily="34" charset="0"/>
              </a:rPr>
              <a:t>&lt;*s*o*u*r*c*e*&gt;*9*4*4*a*0*-*7*-*1*1*&lt;*/*s*o*u*r*c*e*&gt;</a:t>
            </a:r>
            <a:endParaRPr lang="en-US" sz="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>
          <a:xfrm>
            <a:off x="1895475" y="215900"/>
            <a:ext cx="4833938" cy="3625850"/>
          </a:xfrm>
        </p:spPr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>
          <a:xfrm>
            <a:off x="228600" y="3957638"/>
            <a:ext cx="6488113" cy="276694"/>
          </a:xfrm>
        </p:spPr>
        <p:txBody>
          <a:bodyPr>
            <a:spAutoFit/>
          </a:bodyPr>
          <a:lstStyle/>
          <a:p>
            <a:r>
              <a:rPr lang="en-US" b="1" dirty="0" smtClean="0"/>
              <a:t>Instructors Notes:</a:t>
            </a:r>
          </a:p>
          <a:p>
            <a:r>
              <a:rPr lang="en-US" b="0" dirty="0" smtClean="0"/>
              <a:t>Boundary condition violation 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3372548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 hidden="1"/>
          <p:cNvSpPr txBox="1"/>
          <p:nvPr/>
        </p:nvSpPr>
        <p:spPr>
          <a:xfrm>
            <a:off x="2286000" y="381000"/>
            <a:ext cx="3810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pt-BR" sz="800" dirty="0" smtClean="0">
                <a:solidFill>
                  <a:srgbClr val="000000"/>
                </a:solidFill>
                <a:latin typeface="Arial" panose="020B0604020202020204" pitchFamily="34" charset="0"/>
              </a:rPr>
              <a:t>&lt;*s*o*u*r*c*e*&gt;*9*4*4*a*0*-*7*-*1*3*&lt;*/*s*o*u*r*c*e*&gt;</a:t>
            </a:r>
            <a:endParaRPr lang="en-US" sz="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>
          <a:xfrm>
            <a:off x="1895475" y="215900"/>
            <a:ext cx="4833938" cy="3625850"/>
          </a:xfrm>
        </p:spPr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>
          <a:xfrm>
            <a:off x="228600" y="3957638"/>
            <a:ext cx="6488113" cy="756825"/>
          </a:xfrm>
        </p:spPr>
        <p:txBody>
          <a:bodyPr>
            <a:spAutoFit/>
          </a:bodyPr>
          <a:lstStyle/>
          <a:p>
            <a:r>
              <a:rPr lang="en-US" dirty="0" smtClean="0"/>
              <a:t>Instructors Notes:</a:t>
            </a:r>
          </a:p>
          <a:p>
            <a:r>
              <a:rPr lang="en-US" dirty="0" smtClean="0"/>
              <a:t>Ask, how these can be applied to design?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42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 hidden="1"/>
          <p:cNvSpPr txBox="1"/>
          <p:nvPr/>
        </p:nvSpPr>
        <p:spPr>
          <a:xfrm>
            <a:off x="2286000" y="381000"/>
            <a:ext cx="3810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pt-BR" sz="800" dirty="0" smtClean="0">
                <a:solidFill>
                  <a:srgbClr val="000000"/>
                </a:solidFill>
                <a:latin typeface="Arial" panose="020B0604020202020204" pitchFamily="34" charset="0"/>
              </a:rPr>
              <a:t>&lt;*s*o*u*r*c*e*&gt;*9*4*4*a*0*-*7*-*1*1*&lt;*/*s*o*u*r*c*e*&gt;</a:t>
            </a:r>
            <a:endParaRPr lang="en-US" sz="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>
          <a:xfrm>
            <a:off x="1895475" y="215900"/>
            <a:ext cx="4833938" cy="3625850"/>
          </a:xfrm>
        </p:spPr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>
          <a:xfrm>
            <a:off x="228600" y="3957638"/>
            <a:ext cx="6488113" cy="276694"/>
          </a:xfrm>
        </p:spPr>
        <p:txBody>
          <a:bodyPr>
            <a:spAutoFit/>
          </a:bodyPr>
          <a:lstStyle/>
          <a:p>
            <a:r>
              <a:rPr lang="en-US" b="1" dirty="0" smtClean="0"/>
              <a:t>Instructors Notes:</a:t>
            </a:r>
          </a:p>
          <a:p>
            <a:r>
              <a:rPr lang="en-US" b="0" dirty="0" smtClean="0"/>
              <a:t>Existence violation as no check if</a:t>
            </a:r>
            <a:r>
              <a:rPr lang="en-US" b="0" baseline="0" dirty="0" smtClean="0"/>
              <a:t> customer first time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915545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 hidden="1"/>
          <p:cNvSpPr txBox="1"/>
          <p:nvPr/>
        </p:nvSpPr>
        <p:spPr>
          <a:xfrm>
            <a:off x="2286000" y="381000"/>
            <a:ext cx="3810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pt-BR" sz="800" dirty="0" smtClean="0">
                <a:solidFill>
                  <a:srgbClr val="000000"/>
                </a:solidFill>
                <a:latin typeface="Arial" panose="020B0604020202020204" pitchFamily="34" charset="0"/>
              </a:rPr>
              <a:t>&lt;*s*o*u*r*c*e*&gt;*9*4*4*a*0*-*7*-*1*4*&lt;*/*s*o*u*r*c*e*&gt;</a:t>
            </a:r>
            <a:endParaRPr lang="en-US" sz="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>
          <a:xfrm>
            <a:off x="1895475" y="215900"/>
            <a:ext cx="4833938" cy="3625850"/>
          </a:xfrm>
        </p:spPr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>
          <a:xfrm>
            <a:off x="228600" y="3957638"/>
            <a:ext cx="6488113" cy="276694"/>
          </a:xfrm>
        </p:spPr>
        <p:txBody>
          <a:bodyPr>
            <a:spAutoFit/>
          </a:bodyPr>
          <a:lstStyle/>
          <a:p>
            <a:r>
              <a:rPr lang="en-US" dirty="0" smtClean="0"/>
              <a:t>Instructors Notes: As this is not a test course, we will only give a brief overview of these techniques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6061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 hidden="1"/>
          <p:cNvSpPr txBox="1"/>
          <p:nvPr/>
        </p:nvSpPr>
        <p:spPr>
          <a:xfrm>
            <a:off x="2286000" y="381000"/>
            <a:ext cx="3810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pt-BR" sz="800" dirty="0" smtClean="0">
                <a:solidFill>
                  <a:srgbClr val="000000"/>
                </a:solidFill>
                <a:latin typeface="Arial" panose="020B0604020202020204" pitchFamily="34" charset="0"/>
              </a:rPr>
              <a:t>&lt;*s*o*u*r*c*e*&gt;*9*4*4*a*0*-*7*-*1*6*&lt;*/*s*o*u*r*c*e*&gt;</a:t>
            </a:r>
            <a:endParaRPr lang="en-US" sz="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>
          <a:xfrm>
            <a:off x="228600" y="3957638"/>
            <a:ext cx="6488113" cy="276694"/>
          </a:xfrm>
        </p:spPr>
        <p:txBody>
          <a:bodyPr>
            <a:spAutoFit/>
          </a:bodyPr>
          <a:lstStyle/>
          <a:p>
            <a:r>
              <a:rPr lang="en-US" dirty="0" smtClean="0"/>
              <a:t>Instructors Notes: As this is not a test course, we will only give a brief overview of these techniques</a:t>
            </a:r>
            <a:endParaRPr lang="en-US" dirty="0"/>
          </a:p>
        </p:txBody>
      </p:sp>
      <p:sp>
        <p:nvSpPr>
          <p:cNvPr id="3" name="Slide Image Placeholder 2"/>
          <p:cNvSpPr>
            <a:spLocks noGrp="1" noRot="1" noChangeAspect="1"/>
          </p:cNvSpPr>
          <p:nvPr>
            <p:ph type="sldImg"/>
          </p:nvPr>
        </p:nvSpPr>
        <p:spPr>
          <a:xfrm>
            <a:off x="1895475" y="215900"/>
            <a:ext cx="4833938" cy="3625850"/>
          </a:xfrm>
        </p:spPr>
      </p:sp>
    </p:spTree>
    <p:extLst>
      <p:ext uri="{BB962C8B-B14F-4D97-AF65-F5344CB8AC3E}">
        <p14:creationId xmlns:p14="http://schemas.microsoft.com/office/powerpoint/2010/main" val="12739735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 hidden="1"/>
          <p:cNvSpPr txBox="1"/>
          <p:nvPr/>
        </p:nvSpPr>
        <p:spPr>
          <a:xfrm>
            <a:off x="2286000" y="381000"/>
            <a:ext cx="3810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pt-BR" sz="800" dirty="0" smtClean="0">
                <a:solidFill>
                  <a:srgbClr val="000000"/>
                </a:solidFill>
                <a:latin typeface="Arial" panose="020B0604020202020204" pitchFamily="34" charset="0"/>
              </a:rPr>
              <a:t>&lt;*s*o*u*r*c*e*&gt;*9*4*4*a*0*-*7*-*1*4*&lt;*/*s*o*u*r*c*e*&gt;</a:t>
            </a:r>
            <a:endParaRPr lang="en-US" sz="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>
          <a:xfrm>
            <a:off x="1895475" y="215900"/>
            <a:ext cx="4833938" cy="3625850"/>
          </a:xfrm>
        </p:spPr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>
          <a:xfrm>
            <a:off x="228600" y="3957638"/>
            <a:ext cx="6488113" cy="276694"/>
          </a:xfrm>
        </p:spPr>
        <p:txBody>
          <a:bodyPr>
            <a:spAutoFit/>
          </a:bodyPr>
          <a:lstStyle/>
          <a:p>
            <a:r>
              <a:rPr lang="en-US" dirty="0" smtClean="0"/>
              <a:t>Instructors Notes: As this is not a test course, we will only give a brief overview of these techniques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606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>
          <a:xfrm>
            <a:off x="1895475" y="215900"/>
            <a:ext cx="4833938" cy="3625850"/>
          </a:xfrm>
        </p:spPr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Images</a:t>
            </a:r>
            <a:r>
              <a:rPr lang="en-US" baseline="0" dirty="0" smtClean="0"/>
              <a:t> created by </a:t>
            </a:r>
            <a:r>
              <a:rPr lang="en-US" baseline="0" dirty="0" err="1" smtClean="0"/>
              <a:t>T.Guay</a:t>
            </a:r>
            <a:endParaRPr lang="en-US" dirty="0" smtClean="0"/>
          </a:p>
          <a:p>
            <a:r>
              <a:rPr lang="en-US" dirty="0" smtClean="0"/>
              <a:t>Instructors Notes: As this is not a test course, we will only give a brief overview of these techniques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5818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>
          <a:xfrm>
            <a:off x="1895475" y="215900"/>
            <a:ext cx="4833938" cy="3625850"/>
          </a:xfrm>
        </p:spPr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Instructors Notes: As this is not a test course, we will only give a brief overview of </a:t>
            </a:r>
            <a:r>
              <a:rPr lang="en-US" smtClean="0"/>
              <a:t>these techniques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2627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 hidden="1"/>
          <p:cNvSpPr txBox="1"/>
          <p:nvPr/>
        </p:nvSpPr>
        <p:spPr>
          <a:xfrm>
            <a:off x="2286000" y="381000"/>
            <a:ext cx="3810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pt-BR" sz="800" dirty="0" smtClean="0">
                <a:solidFill>
                  <a:srgbClr val="000000"/>
                </a:solidFill>
                <a:latin typeface="Arial" panose="020B0604020202020204" pitchFamily="34" charset="0"/>
              </a:rPr>
              <a:t>&lt;*s*o*u*r*c*e*&gt;*9*4*4*a*0*-*7*-*1*5*&lt;*/*s*o*u*r*c*e*&gt;</a:t>
            </a:r>
            <a:endParaRPr lang="en-US" sz="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>
          <a:xfrm>
            <a:off x="1895475" y="215900"/>
            <a:ext cx="4833938" cy="3625850"/>
          </a:xfrm>
        </p:spPr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>
          <a:xfrm>
            <a:off x="228600" y="3957638"/>
            <a:ext cx="6488113" cy="276694"/>
          </a:xfrm>
        </p:spPr>
        <p:txBody>
          <a:bodyPr>
            <a:spAutoFit/>
          </a:bodyPr>
          <a:lstStyle/>
          <a:p>
            <a:r>
              <a:rPr lang="en-US" dirty="0" smtClean="0"/>
              <a:t>Instructors Notes: As this is not a test course, we will only give a brief overview of these techniques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1042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 hidden="1"/>
          <p:cNvSpPr txBox="1"/>
          <p:nvPr/>
        </p:nvSpPr>
        <p:spPr>
          <a:xfrm>
            <a:off x="2286000" y="381000"/>
            <a:ext cx="3810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pt-BR" sz="800" dirty="0" smtClean="0">
                <a:solidFill>
                  <a:srgbClr val="000000"/>
                </a:solidFill>
                <a:latin typeface="Arial" panose="020B0604020202020204" pitchFamily="34" charset="0"/>
              </a:rPr>
              <a:t>&lt;*s*o*u*r*c*e*&gt;*9*4*4*a*0*-*7*-*1*6*&lt;*/*s*o*u*r*c*e*&gt;</a:t>
            </a:r>
            <a:endParaRPr lang="en-US" sz="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>
          <a:xfrm>
            <a:off x="228600" y="3957638"/>
            <a:ext cx="6488113" cy="276694"/>
          </a:xfrm>
        </p:spPr>
        <p:txBody>
          <a:bodyPr>
            <a:spAutoFit/>
          </a:bodyPr>
          <a:lstStyle/>
          <a:p>
            <a:r>
              <a:rPr lang="en-US" dirty="0" smtClean="0"/>
              <a:t>Instructors Notes: As this is not a test course, we will only give a brief overview of these techniques</a:t>
            </a:r>
            <a:endParaRPr lang="en-US" dirty="0"/>
          </a:p>
        </p:txBody>
      </p:sp>
      <p:sp>
        <p:nvSpPr>
          <p:cNvPr id="3" name="Slide Image Placeholder 2"/>
          <p:cNvSpPr>
            <a:spLocks noGrp="1" noRot="1" noChangeAspect="1"/>
          </p:cNvSpPr>
          <p:nvPr>
            <p:ph type="sldImg"/>
          </p:nvPr>
        </p:nvSpPr>
        <p:spPr>
          <a:xfrm>
            <a:off x="1895475" y="215900"/>
            <a:ext cx="4833938" cy="3625850"/>
          </a:xfrm>
        </p:spPr>
      </p:sp>
    </p:spTree>
    <p:extLst>
      <p:ext uri="{BB962C8B-B14F-4D97-AF65-F5344CB8AC3E}">
        <p14:creationId xmlns:p14="http://schemas.microsoft.com/office/powerpoint/2010/main" val="197980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 hidden="1"/>
          <p:cNvSpPr txBox="1"/>
          <p:nvPr/>
        </p:nvSpPr>
        <p:spPr>
          <a:xfrm>
            <a:off x="2286000" y="381000"/>
            <a:ext cx="3810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pt-BR" sz="800" dirty="0" smtClean="0">
                <a:solidFill>
                  <a:srgbClr val="000000"/>
                </a:solidFill>
                <a:latin typeface="Arial" panose="020B0604020202020204" pitchFamily="34" charset="0"/>
              </a:rPr>
              <a:t>&lt;*s*o*u*r*c*e*&gt;*9*4*4*a*0*-*7*-*5*&lt;*/*s*o*u*r*c*e*&gt;</a:t>
            </a:r>
            <a:endParaRPr lang="en-US" sz="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>
          <a:xfrm>
            <a:off x="1895475" y="215900"/>
            <a:ext cx="4833938" cy="3625850"/>
          </a:xfrm>
        </p:spPr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9801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 hidden="1"/>
          <p:cNvSpPr txBox="1"/>
          <p:nvPr/>
        </p:nvSpPr>
        <p:spPr>
          <a:xfrm>
            <a:off x="2286000" y="381000"/>
            <a:ext cx="3810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pt-BR" sz="800" dirty="0" smtClean="0">
                <a:solidFill>
                  <a:srgbClr val="000000"/>
                </a:solidFill>
                <a:latin typeface="Arial" panose="020B0604020202020204" pitchFamily="34" charset="0"/>
              </a:rPr>
              <a:t>&lt;*s*o*u*r*c*e*&gt;*9*4*4*a*0*-*7*-*1*9*&lt;*/*s*o*u*r*c*e*&gt;</a:t>
            </a:r>
            <a:endParaRPr lang="en-US" sz="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>
          <a:xfrm>
            <a:off x="1895475" y="215900"/>
            <a:ext cx="4833938" cy="3625850"/>
          </a:xfrm>
        </p:spPr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4113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 hidden="1"/>
          <p:cNvSpPr txBox="1"/>
          <p:nvPr/>
        </p:nvSpPr>
        <p:spPr>
          <a:xfrm>
            <a:off x="2286000" y="381000"/>
            <a:ext cx="3810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pt-BR" sz="800" dirty="0" smtClean="0">
                <a:solidFill>
                  <a:srgbClr val="000000"/>
                </a:solidFill>
                <a:latin typeface="Arial" panose="020B0604020202020204" pitchFamily="34" charset="0"/>
              </a:rPr>
              <a:t>&lt;*s*o*u*r*c*e*&gt;*9*4*4*a*0*-*7*-*2*0*&lt;*/*s*o*u*r*c*e*&gt;</a:t>
            </a:r>
            <a:endParaRPr lang="en-US" sz="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>
          <a:xfrm>
            <a:off x="1895475" y="215900"/>
            <a:ext cx="4833938" cy="3625850"/>
          </a:xfrm>
        </p:spPr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1495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 hidden="1"/>
          <p:cNvSpPr txBox="1"/>
          <p:nvPr/>
        </p:nvSpPr>
        <p:spPr>
          <a:xfrm>
            <a:off x="2286000" y="381000"/>
            <a:ext cx="3810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pt-BR" sz="800" dirty="0" smtClean="0">
                <a:solidFill>
                  <a:srgbClr val="000000"/>
                </a:solidFill>
                <a:latin typeface="Arial" panose="020B0604020202020204" pitchFamily="34" charset="0"/>
              </a:rPr>
              <a:t>&lt;*s*o*u*r*c*e*&gt;*9*4*4*a*0*-*7*-*2*1*&lt;*/*s*o*u*r*c*e*&gt;</a:t>
            </a:r>
            <a:endParaRPr lang="en-US" sz="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>
          <a:xfrm>
            <a:off x="228600" y="3957638"/>
            <a:ext cx="6488113" cy="756825"/>
          </a:xfrm>
        </p:spPr>
        <p:txBody>
          <a:bodyPr>
            <a:spAutoFit/>
          </a:bodyPr>
          <a:lstStyle/>
          <a:p>
            <a:r>
              <a:rPr lang="en-US" dirty="0" smtClean="0"/>
              <a:t>Instructors Notes:</a:t>
            </a:r>
          </a:p>
          <a:p>
            <a:r>
              <a:rPr lang="en-US" dirty="0" smtClean="0"/>
              <a:t>See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http://www.around.com/ariane.html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/>
              <a:t>for an example of the consequences</a:t>
            </a:r>
          </a:p>
          <a:p>
            <a:endParaRPr lang="en-US" dirty="0"/>
          </a:p>
        </p:txBody>
      </p:sp>
      <p:sp>
        <p:nvSpPr>
          <p:cNvPr id="3" name="Slide Image Placeholder 2"/>
          <p:cNvSpPr>
            <a:spLocks noGrp="1" noRot="1" noChangeAspect="1"/>
          </p:cNvSpPr>
          <p:nvPr>
            <p:ph type="sldImg"/>
          </p:nvPr>
        </p:nvSpPr>
        <p:spPr>
          <a:xfrm>
            <a:off x="1895475" y="215900"/>
            <a:ext cx="4833938" cy="3625850"/>
          </a:xfrm>
        </p:spPr>
      </p:sp>
    </p:spTree>
    <p:extLst>
      <p:ext uri="{BB962C8B-B14F-4D97-AF65-F5344CB8AC3E}">
        <p14:creationId xmlns:p14="http://schemas.microsoft.com/office/powerpoint/2010/main" val="16444820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 hidden="1"/>
          <p:cNvSpPr txBox="1"/>
          <p:nvPr/>
        </p:nvSpPr>
        <p:spPr>
          <a:xfrm>
            <a:off x="2286000" y="381000"/>
            <a:ext cx="3810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pt-BR" sz="800" dirty="0" smtClean="0">
                <a:solidFill>
                  <a:srgbClr val="000000"/>
                </a:solidFill>
                <a:latin typeface="Arial" panose="020B0604020202020204" pitchFamily="34" charset="0"/>
              </a:rPr>
              <a:t>&lt;*s*o*u*r*c*e*&gt;*9*4*4*a*0*-*7*-*2*0*&lt;*/*s*o*u*r*c*e*&gt;</a:t>
            </a:r>
            <a:endParaRPr lang="en-US" sz="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>
          <a:xfrm>
            <a:off x="1895475" y="215900"/>
            <a:ext cx="4833938" cy="3625850"/>
          </a:xfrm>
        </p:spPr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Instructor Note:</a:t>
            </a:r>
          </a:p>
          <a:p>
            <a:r>
              <a:rPr lang="en-US" dirty="0" smtClean="0"/>
              <a:t>It is an Obscure Test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The test reader is not able to see the cause and effect between fixture and verification logic because part of it is done outside the Test Method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593896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 hidden="1"/>
          <p:cNvSpPr txBox="1"/>
          <p:nvPr/>
        </p:nvSpPr>
        <p:spPr>
          <a:xfrm>
            <a:off x="2286000" y="381000"/>
            <a:ext cx="3810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pt-BR" sz="800" dirty="0" smtClean="0">
                <a:solidFill>
                  <a:srgbClr val="000000"/>
                </a:solidFill>
                <a:latin typeface="Arial" panose="020B0604020202020204" pitchFamily="34" charset="0"/>
              </a:rPr>
              <a:t>&lt;*s*o*u*r*c*e*&gt;*9*4*4*a*0*-*7*-*2*2*&lt;*/*s*o*u*r*c*e*&gt;</a:t>
            </a:r>
            <a:endParaRPr lang="en-US" sz="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>
          <a:xfrm>
            <a:off x="228600" y="3957638"/>
            <a:ext cx="6488113" cy="276694"/>
          </a:xfrm>
        </p:spPr>
        <p:txBody>
          <a:bodyPr>
            <a:spAutoFit/>
          </a:bodyPr>
          <a:lstStyle/>
          <a:p>
            <a:r>
              <a:rPr lang="en-US" dirty="0" smtClean="0"/>
              <a:t>Instructors Notes: Remind them of Chapter 3 for info on good code and </a:t>
            </a:r>
            <a:r>
              <a:rPr lang="en-US" dirty="0" err="1" smtClean="0"/>
              <a:t>and</a:t>
            </a:r>
            <a:r>
              <a:rPr lang="en-US" dirty="0" smtClean="0"/>
              <a:t> refactor</a:t>
            </a:r>
            <a:endParaRPr lang="en-US" dirty="0"/>
          </a:p>
        </p:txBody>
      </p:sp>
      <p:sp>
        <p:nvSpPr>
          <p:cNvPr id="3" name="Slide Image Placeholder 2"/>
          <p:cNvSpPr>
            <a:spLocks noGrp="1" noRot="1" noChangeAspect="1"/>
          </p:cNvSpPr>
          <p:nvPr>
            <p:ph type="sldImg"/>
          </p:nvPr>
        </p:nvSpPr>
        <p:spPr>
          <a:xfrm>
            <a:off x="1895475" y="215900"/>
            <a:ext cx="4833938" cy="3625850"/>
          </a:xfrm>
        </p:spPr>
      </p:sp>
    </p:spTree>
    <p:extLst>
      <p:ext uri="{BB962C8B-B14F-4D97-AF65-F5344CB8AC3E}">
        <p14:creationId xmlns:p14="http://schemas.microsoft.com/office/powerpoint/2010/main" val="4270658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 hidden="1"/>
          <p:cNvSpPr txBox="1"/>
          <p:nvPr/>
        </p:nvSpPr>
        <p:spPr>
          <a:xfrm>
            <a:off x="2286000" y="381000"/>
            <a:ext cx="3810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pt-BR" sz="800" dirty="0" smtClean="0">
                <a:solidFill>
                  <a:srgbClr val="000000"/>
                </a:solidFill>
                <a:latin typeface="Arial" panose="020B0604020202020204" pitchFamily="34" charset="0"/>
              </a:rPr>
              <a:t>&lt;*s*o*u*r*c*e*&gt;*9*4*4*a*0*-*7*-*2*3*&lt;*/*s*o*u*r*c*e*&gt;</a:t>
            </a:r>
            <a:endParaRPr lang="en-US" sz="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>
          <a:xfrm>
            <a:off x="228600" y="3957638"/>
            <a:ext cx="6488113" cy="276694"/>
          </a:xfrm>
        </p:spPr>
        <p:txBody>
          <a:bodyPr>
            <a:spAutoFit/>
          </a:bodyPr>
          <a:lstStyle/>
          <a:p>
            <a:r>
              <a:rPr lang="en-US" dirty="0" smtClean="0"/>
              <a:t>Instructors Notes: Remind them of Chapter 3 for info on good code and </a:t>
            </a:r>
            <a:r>
              <a:rPr lang="en-US" dirty="0" err="1" smtClean="0"/>
              <a:t>and</a:t>
            </a:r>
            <a:r>
              <a:rPr lang="en-US" dirty="0" smtClean="0"/>
              <a:t> refactor</a:t>
            </a:r>
            <a:endParaRPr lang="en-US" dirty="0"/>
          </a:p>
        </p:txBody>
      </p:sp>
      <p:sp>
        <p:nvSpPr>
          <p:cNvPr id="3" name="Slide Image Placeholder 2"/>
          <p:cNvSpPr>
            <a:spLocks noGrp="1" noRot="1" noChangeAspect="1"/>
          </p:cNvSpPr>
          <p:nvPr>
            <p:ph type="sldImg"/>
          </p:nvPr>
        </p:nvSpPr>
        <p:spPr>
          <a:xfrm>
            <a:off x="1895475" y="215900"/>
            <a:ext cx="4833938" cy="3625850"/>
          </a:xfrm>
        </p:spPr>
      </p:sp>
    </p:spTree>
    <p:extLst>
      <p:ext uri="{BB962C8B-B14F-4D97-AF65-F5344CB8AC3E}">
        <p14:creationId xmlns:p14="http://schemas.microsoft.com/office/powerpoint/2010/main" val="34937619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 hidden="1"/>
          <p:cNvSpPr txBox="1"/>
          <p:nvPr/>
        </p:nvSpPr>
        <p:spPr>
          <a:xfrm>
            <a:off x="2286000" y="381000"/>
            <a:ext cx="3810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pt-BR" sz="800" dirty="0" smtClean="0">
                <a:solidFill>
                  <a:srgbClr val="000000"/>
                </a:solidFill>
                <a:latin typeface="Arial" panose="020B0604020202020204" pitchFamily="34" charset="0"/>
              </a:rPr>
              <a:t>&lt;*s*o*u*r*c*e*&gt;*9*4*4*a*0*-*7*-*2*4*&lt;*/*s*o*u*r*c*e*&gt;</a:t>
            </a:r>
            <a:endParaRPr lang="en-US" sz="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>
          <a:xfrm>
            <a:off x="228600" y="3957638"/>
            <a:ext cx="6488113" cy="276694"/>
          </a:xfrm>
        </p:spPr>
        <p:txBody>
          <a:bodyPr>
            <a:spAutoFit/>
          </a:bodyPr>
          <a:lstStyle/>
          <a:p>
            <a:r>
              <a:rPr lang="en-US" dirty="0" smtClean="0"/>
              <a:t>Instructors Notes: Remind them of Chapter 3 for info on good code and refactoring</a:t>
            </a:r>
            <a:endParaRPr lang="en-US" dirty="0"/>
          </a:p>
        </p:txBody>
      </p:sp>
      <p:sp>
        <p:nvSpPr>
          <p:cNvPr id="3" name="Slide Image Placeholder 2"/>
          <p:cNvSpPr>
            <a:spLocks noGrp="1" noRot="1" noChangeAspect="1"/>
          </p:cNvSpPr>
          <p:nvPr>
            <p:ph type="sldImg"/>
          </p:nvPr>
        </p:nvSpPr>
        <p:spPr>
          <a:xfrm>
            <a:off x="1895475" y="215900"/>
            <a:ext cx="4833938" cy="3625850"/>
          </a:xfrm>
        </p:spPr>
      </p:sp>
    </p:spTree>
    <p:extLst>
      <p:ext uri="{BB962C8B-B14F-4D97-AF65-F5344CB8AC3E}">
        <p14:creationId xmlns:p14="http://schemas.microsoft.com/office/powerpoint/2010/main" val="4328950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 hidden="1"/>
          <p:cNvSpPr txBox="1"/>
          <p:nvPr/>
        </p:nvSpPr>
        <p:spPr>
          <a:xfrm>
            <a:off x="2286000" y="381000"/>
            <a:ext cx="3810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pt-BR" sz="800" dirty="0" smtClean="0">
                <a:solidFill>
                  <a:srgbClr val="000000"/>
                </a:solidFill>
                <a:latin typeface="Arial" panose="020B0604020202020204" pitchFamily="34" charset="0"/>
              </a:rPr>
              <a:t>&lt;*s*o*u*r*c*e*&gt;*9*4*4*a*0*-*7*-*2*5*&lt;*/*s*o*u*r*c*e*&gt;</a:t>
            </a:r>
            <a:endParaRPr lang="en-US" sz="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>
          <a:xfrm>
            <a:off x="228600" y="3957638"/>
            <a:ext cx="6488113" cy="276694"/>
          </a:xfrm>
        </p:spPr>
        <p:txBody>
          <a:bodyPr>
            <a:spAutoFit/>
          </a:bodyPr>
          <a:lstStyle/>
          <a:p>
            <a:r>
              <a:rPr lang="en-US" dirty="0" smtClean="0"/>
              <a:t>Instructors Notes: Remind them of Chapter 3 for info on good code and </a:t>
            </a:r>
            <a:r>
              <a:rPr lang="en-US" dirty="0" err="1" smtClean="0"/>
              <a:t>and</a:t>
            </a:r>
            <a:r>
              <a:rPr lang="en-US" dirty="0" smtClean="0"/>
              <a:t> refactor</a:t>
            </a:r>
            <a:endParaRPr lang="en-US" dirty="0"/>
          </a:p>
        </p:txBody>
      </p:sp>
      <p:sp>
        <p:nvSpPr>
          <p:cNvPr id="3" name="Slide Image Placeholder 2"/>
          <p:cNvSpPr>
            <a:spLocks noGrp="1" noRot="1" noChangeAspect="1"/>
          </p:cNvSpPr>
          <p:nvPr>
            <p:ph type="sldImg"/>
          </p:nvPr>
        </p:nvSpPr>
        <p:spPr>
          <a:xfrm>
            <a:off x="1895475" y="215900"/>
            <a:ext cx="4833938" cy="3625850"/>
          </a:xfrm>
        </p:spPr>
      </p:sp>
    </p:spTree>
    <p:extLst>
      <p:ext uri="{BB962C8B-B14F-4D97-AF65-F5344CB8AC3E}">
        <p14:creationId xmlns:p14="http://schemas.microsoft.com/office/powerpoint/2010/main" val="24182142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 hidden="1"/>
          <p:cNvSpPr txBox="1"/>
          <p:nvPr/>
        </p:nvSpPr>
        <p:spPr>
          <a:xfrm>
            <a:off x="2286000" y="381000"/>
            <a:ext cx="3810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pt-BR" sz="800" dirty="0" smtClean="0">
                <a:solidFill>
                  <a:srgbClr val="000000"/>
                </a:solidFill>
                <a:latin typeface="Arial" panose="020B0604020202020204" pitchFamily="34" charset="0"/>
              </a:rPr>
              <a:t>&lt;*s*o*u*r*c*e*&gt;*9*4*4*a*0*-*7*-*4*&lt;*/*s*o*u*r*c*e*&gt;</a:t>
            </a:r>
            <a:endParaRPr lang="en-US" sz="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>
          <a:xfrm>
            <a:off x="1895475" y="215900"/>
            <a:ext cx="4833938" cy="3625850"/>
          </a:xfrm>
        </p:spPr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759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 hidden="1"/>
          <p:cNvSpPr txBox="1"/>
          <p:nvPr/>
        </p:nvSpPr>
        <p:spPr>
          <a:xfrm>
            <a:off x="2286000" y="381000"/>
            <a:ext cx="3810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pt-BR" sz="800" dirty="0" smtClean="0">
                <a:solidFill>
                  <a:srgbClr val="000000"/>
                </a:solidFill>
                <a:latin typeface="Arial" panose="020B0604020202020204" pitchFamily="34" charset="0"/>
              </a:rPr>
              <a:t>&lt;*s*o*u*r*c*e*&gt;*9*4*4*a*0*-*7*-*6*&lt;*/*s*o*u*r*c*e*&gt;</a:t>
            </a:r>
            <a:endParaRPr lang="en-US" sz="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>
          <a:xfrm>
            <a:off x="1895475" y="215900"/>
            <a:ext cx="4833938" cy="3625850"/>
          </a:xfrm>
        </p:spPr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>
          <a:xfrm>
            <a:off x="228600" y="3957638"/>
            <a:ext cx="6488113" cy="276694"/>
          </a:xfrm>
        </p:spPr>
        <p:txBody>
          <a:bodyPr>
            <a:spAutoFit/>
          </a:bodyPr>
          <a:lstStyle/>
          <a:p>
            <a:r>
              <a:rPr lang="en-US" dirty="0" smtClean="0"/>
              <a:t>Image created by </a:t>
            </a:r>
            <a:r>
              <a:rPr lang="en-US" dirty="0" err="1" smtClean="0"/>
              <a:t>T.Guay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 hidden="1"/>
          <p:cNvSpPr txBox="1"/>
          <p:nvPr/>
        </p:nvSpPr>
        <p:spPr>
          <a:xfrm>
            <a:off x="2286000" y="381000"/>
            <a:ext cx="3810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pt-BR" sz="800" dirty="0" smtClean="0">
                <a:solidFill>
                  <a:srgbClr val="000000"/>
                </a:solidFill>
                <a:latin typeface="Arial" panose="020B0604020202020204" pitchFamily="34" charset="0"/>
              </a:rPr>
              <a:t>&lt;*s*o*u*r*c*e*&gt;*9*4*4*a*0*-*7*-*7*&lt;*/*s*o*u*r*c*e*&gt;</a:t>
            </a:r>
            <a:endParaRPr lang="en-US" sz="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>
          <a:xfrm>
            <a:off x="1895475" y="215900"/>
            <a:ext cx="4833938" cy="3625850"/>
          </a:xfrm>
        </p:spPr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>
          <a:xfrm>
            <a:off x="228600" y="3957638"/>
            <a:ext cx="6488113" cy="276694"/>
          </a:xfrm>
        </p:spPr>
        <p:txBody>
          <a:bodyPr>
            <a:spAutoFit/>
          </a:bodyPr>
          <a:lstStyle/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74531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 hidden="1"/>
          <p:cNvSpPr txBox="1"/>
          <p:nvPr/>
        </p:nvSpPr>
        <p:spPr>
          <a:xfrm>
            <a:off x="2286000" y="381000"/>
            <a:ext cx="3810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pt-BR" sz="800" dirty="0" smtClean="0">
                <a:solidFill>
                  <a:srgbClr val="000000"/>
                </a:solidFill>
                <a:latin typeface="Arial" panose="020B0604020202020204" pitchFamily="34" charset="0"/>
              </a:rPr>
              <a:t>&lt;*s*o*u*r*c*e*&gt;*9*4*4*a*0*-*7*-*7*&lt;*/*s*o*u*r*c*e*&gt;</a:t>
            </a:r>
            <a:endParaRPr lang="en-US" sz="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>
          <a:xfrm>
            <a:off x="1895475" y="215900"/>
            <a:ext cx="4833938" cy="3625850"/>
          </a:xfrm>
        </p:spPr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>
          <a:xfrm>
            <a:off x="228600" y="3957638"/>
            <a:ext cx="6488113" cy="276694"/>
          </a:xfrm>
        </p:spPr>
        <p:txBody>
          <a:bodyPr>
            <a:spAutoFit/>
          </a:bodyPr>
          <a:lstStyle/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08169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 hidden="1"/>
          <p:cNvSpPr txBox="1"/>
          <p:nvPr/>
        </p:nvSpPr>
        <p:spPr>
          <a:xfrm>
            <a:off x="2286000" y="381000"/>
            <a:ext cx="3810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pt-BR" sz="800" dirty="0" smtClean="0">
                <a:solidFill>
                  <a:srgbClr val="000000"/>
                </a:solidFill>
                <a:latin typeface="Arial" panose="020B0604020202020204" pitchFamily="34" charset="0"/>
              </a:rPr>
              <a:t>&lt;*s*o*u*r*c*e*&gt;*9*4*4*a*0*-*7*-*7*&lt;*/*s*o*u*r*c*e*&gt;</a:t>
            </a:r>
            <a:endParaRPr lang="en-US" sz="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>
          <a:xfrm>
            <a:off x="1895475" y="215900"/>
            <a:ext cx="4833938" cy="3625850"/>
          </a:xfrm>
        </p:spPr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>
          <a:xfrm>
            <a:off x="228600" y="3957638"/>
            <a:ext cx="6488113" cy="276694"/>
          </a:xfrm>
        </p:spPr>
        <p:txBody>
          <a:bodyPr>
            <a:spAutoFit/>
          </a:bodyPr>
          <a:lstStyle/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08169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 hidden="1"/>
          <p:cNvSpPr txBox="1"/>
          <p:nvPr/>
        </p:nvSpPr>
        <p:spPr>
          <a:xfrm>
            <a:off x="2286000" y="381000"/>
            <a:ext cx="3810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pt-BR" sz="800" dirty="0" smtClean="0">
                <a:solidFill>
                  <a:srgbClr val="000000"/>
                </a:solidFill>
                <a:latin typeface="Arial" panose="020B0604020202020204" pitchFamily="34" charset="0"/>
              </a:rPr>
              <a:t>&lt;*s*o*u*r*c*e*&gt;*9*4*4*a*0*-*7*-*8*&lt;*/*s*o*u*r*c*e*&gt;</a:t>
            </a:r>
            <a:endParaRPr lang="en-US" sz="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>
          <a:xfrm>
            <a:off x="1895475" y="215900"/>
            <a:ext cx="4833938" cy="3625850"/>
          </a:xfrm>
        </p:spPr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383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 hidden="1"/>
          <p:cNvSpPr txBox="1"/>
          <p:nvPr/>
        </p:nvSpPr>
        <p:spPr>
          <a:xfrm>
            <a:off x="2286000" y="381000"/>
            <a:ext cx="3810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pt-BR" sz="800" dirty="0" smtClean="0">
                <a:solidFill>
                  <a:srgbClr val="000000"/>
                </a:solidFill>
                <a:latin typeface="Arial" panose="020B0604020202020204" pitchFamily="34" charset="0"/>
              </a:rPr>
              <a:t>&lt;*s*o*u*r*c*e*&gt;*9*4*4*a*0*-*7*-*1*1*&lt;*/*s*o*u*r*c*e*&gt;</a:t>
            </a:r>
            <a:endParaRPr lang="en-US" sz="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>
          <a:xfrm>
            <a:off x="1895475" y="215900"/>
            <a:ext cx="4833938" cy="3625850"/>
          </a:xfrm>
        </p:spPr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>
          <a:xfrm>
            <a:off x="228600" y="3957638"/>
            <a:ext cx="6488113" cy="276694"/>
          </a:xfrm>
        </p:spPr>
        <p:txBody>
          <a:bodyPr>
            <a:spAutoFit/>
          </a:bodyPr>
          <a:lstStyle/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30221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 hidden="1"/>
          <p:cNvSpPr txBox="1"/>
          <p:nvPr/>
        </p:nvSpPr>
        <p:spPr>
          <a:xfrm>
            <a:off x="2286000" y="381000"/>
            <a:ext cx="3810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pt-BR" sz="800" dirty="0" smtClean="0">
                <a:solidFill>
                  <a:srgbClr val="000000"/>
                </a:solidFill>
                <a:latin typeface="Arial" panose="020B0604020202020204" pitchFamily="34" charset="0"/>
              </a:rPr>
              <a:t>&lt;*s*o*u*r*c*e*&gt;*9*4*4*a*0*-*7*-*1*2*&lt;*/*s*o*u*r*c*e*&gt;</a:t>
            </a:r>
            <a:endParaRPr lang="en-US" sz="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>
          <a:xfrm>
            <a:off x="1895475" y="215900"/>
            <a:ext cx="4833938" cy="3625850"/>
          </a:xfrm>
        </p:spPr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>
          <a:xfrm>
            <a:off x="228600" y="3957638"/>
            <a:ext cx="6488113" cy="516760"/>
          </a:xfrm>
        </p:spPr>
        <p:txBody>
          <a:bodyPr>
            <a:spAutoFit/>
          </a:bodyPr>
          <a:lstStyle/>
          <a:p>
            <a:r>
              <a:rPr lang="en-US" dirty="0" smtClean="0"/>
              <a:t>Instructors Notes:</a:t>
            </a:r>
          </a:p>
          <a:p>
            <a:r>
              <a:rPr lang="en-US" dirty="0" smtClean="0"/>
              <a:t>Ask, how these can be applied to design?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71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 userDrawn="1"/>
        </p:nvGrpSpPr>
        <p:grpSpPr>
          <a:xfrm>
            <a:off x="228600" y="221666"/>
            <a:ext cx="8686800" cy="4116196"/>
            <a:chOff x="228600" y="221666"/>
            <a:chExt cx="8686800" cy="4116196"/>
          </a:xfrm>
        </p:grpSpPr>
        <p:sp>
          <p:nvSpPr>
            <p:cNvPr id="32" name="Rounded Rectangle 31"/>
            <p:cNvSpPr/>
            <p:nvPr userDrawn="1"/>
          </p:nvSpPr>
          <p:spPr bwMode="black">
            <a:xfrm>
              <a:off x="228600" y="221666"/>
              <a:ext cx="8686800" cy="4114800"/>
            </a:xfrm>
            <a:prstGeom prst="roundRect">
              <a:avLst>
                <a:gd name="adj" fmla="val 4627"/>
              </a:avLst>
            </a:prstGeom>
            <a:solidFill>
              <a:srgbClr val="005AAB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" name="Rounded Rectangle 32"/>
            <p:cNvSpPr/>
            <p:nvPr userDrawn="1"/>
          </p:nvSpPr>
          <p:spPr bwMode="black">
            <a:xfrm>
              <a:off x="228600" y="2874822"/>
              <a:ext cx="8686800" cy="1463040"/>
            </a:xfrm>
            <a:prstGeom prst="roundRect">
              <a:avLst>
                <a:gd name="adj" fmla="val 12161"/>
              </a:avLst>
            </a:prstGeom>
            <a:solidFill>
              <a:srgbClr val="DA2128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" name="Rectangle 33"/>
            <p:cNvSpPr/>
            <p:nvPr userDrawn="1"/>
          </p:nvSpPr>
          <p:spPr bwMode="auto">
            <a:xfrm>
              <a:off x="228600" y="2493816"/>
              <a:ext cx="8686800" cy="1554480"/>
            </a:xfrm>
            <a:prstGeom prst="rect">
              <a:avLst/>
            </a:prstGeom>
            <a:solidFill>
              <a:srgbClr val="005BAB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Rectangle 34"/>
            <p:cNvSpPr/>
            <p:nvPr userDrawn="1"/>
          </p:nvSpPr>
          <p:spPr bwMode="auto">
            <a:xfrm>
              <a:off x="260604" y="848737"/>
              <a:ext cx="8622792" cy="3200400"/>
            </a:xfrm>
            <a:prstGeom prst="rect">
              <a:avLst/>
            </a:prstGeom>
            <a:solidFill>
              <a:schemeClr val="tx2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6" name="Rectangle 2056"/>
          <p:cNvSpPr>
            <a:spLocks noGrp="1" noChangeArrowheads="1"/>
          </p:cNvSpPr>
          <p:nvPr>
            <p:ph type="ctrTitle" sz="quarter"/>
          </p:nvPr>
        </p:nvSpPr>
        <p:spPr bwMode="black">
          <a:xfrm>
            <a:off x="309563" y="1179576"/>
            <a:ext cx="8521286" cy="1638300"/>
          </a:xfrm>
          <a:effectLst/>
        </p:spPr>
        <p:txBody>
          <a:bodyPr anchor="ctr" anchorCtr="1"/>
          <a:lstStyle>
            <a:lvl1pPr>
              <a:defRPr sz="3600">
                <a:solidFill>
                  <a:srgbClr val="005AAB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7" name="Rectangle 2057"/>
          <p:cNvSpPr>
            <a:spLocks noGrp="1" noChangeArrowheads="1"/>
          </p:cNvSpPr>
          <p:nvPr>
            <p:ph type="subTitle" sz="quarter" idx="1"/>
          </p:nvPr>
        </p:nvSpPr>
        <p:spPr bwMode="white">
          <a:xfrm>
            <a:off x="322262" y="301752"/>
            <a:ext cx="5853069" cy="381000"/>
          </a:xfrm>
          <a:effectLst/>
        </p:spPr>
        <p:txBody>
          <a:bodyPr/>
          <a:lstStyle>
            <a:lvl1pPr marL="0" indent="0">
              <a:spcBef>
                <a:spcPct val="0"/>
              </a:spcBef>
              <a:buFont typeface="Arial" charset="0"/>
              <a:buNone/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6610319" y="3021901"/>
            <a:ext cx="1977409" cy="787817"/>
            <a:chOff x="6610319" y="3021901"/>
            <a:chExt cx="1977409" cy="787817"/>
          </a:xfrm>
        </p:grpSpPr>
        <p:pic>
          <p:nvPicPr>
            <p:cNvPr id="38" name="Picture 37"/>
            <p:cNvPicPr>
              <a:picLocks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0319" y="3021901"/>
              <a:ext cx="1975104" cy="786384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hidden">
            <a:xfrm>
              <a:off x="6612624" y="3022308"/>
              <a:ext cx="1975104" cy="7874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4160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o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rgbClr val="DA2128"/>
              </a:buClr>
              <a:buSzPct val="100000"/>
              <a:buFont typeface="+mj-lt"/>
              <a:buAutoNum type="arabicPeriod"/>
              <a:defRPr/>
            </a:lvl1pPr>
            <a:lvl2pPr marL="630238" indent="-288925">
              <a:buClr>
                <a:srgbClr val="DA2128"/>
              </a:buClr>
              <a:buSzPct val="100000"/>
              <a:buFont typeface="+mj-lt"/>
              <a:buAutoNum type="alphaLcPeriod"/>
              <a:defRPr/>
            </a:lvl2pPr>
            <a:lvl3pPr marL="855663" indent="-225425">
              <a:buClr>
                <a:srgbClr val="DA2128"/>
              </a:buClr>
              <a:buSzPct val="100000"/>
              <a:buFont typeface="Arial" pitchFamily="34" charset="0"/>
              <a:buChar char="–"/>
              <a:defRPr/>
            </a:lvl3pPr>
            <a:lvl4pPr marL="1084263" indent="-228600">
              <a:buClr>
                <a:srgbClr val="DA2128"/>
              </a:buClr>
              <a:buSzPct val="100000"/>
              <a:buFont typeface="Arial" pitchFamily="34" charset="0"/>
              <a:buChar char="–"/>
              <a:defRPr/>
            </a:lvl4pPr>
            <a:lvl5pPr marL="1312863" indent="-228600">
              <a:buClr>
                <a:srgbClr val="DA2128"/>
              </a:buClr>
              <a:buSzPct val="100000"/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094133" cy="402336"/>
          </a:xfrm>
          <a:prstGeom prst="rect">
            <a:avLst/>
          </a:prstGeom>
          <a:effectLst/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56756" y="49416"/>
            <a:ext cx="878248" cy="311644"/>
            <a:chOff x="8199091" y="49416"/>
            <a:chExt cx="878248" cy="311644"/>
          </a:xfrm>
        </p:grpSpPr>
        <p:sp>
          <p:nvSpPr>
            <p:cNvPr id="7" name="Text Box 29"/>
            <p:cNvSpPr txBox="1">
              <a:spLocks noChangeArrowheads="1"/>
            </p:cNvSpPr>
            <p:nvPr/>
          </p:nvSpPr>
          <p:spPr bwMode="black">
            <a:xfrm>
              <a:off x="8199091" y="53283"/>
              <a:ext cx="878248" cy="307777"/>
            </a:xfrm>
            <a:prstGeom prst="rect">
              <a:avLst/>
            </a:prstGeom>
            <a:solidFill>
              <a:schemeClr val="tx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 anchor="ctr" anchorCtr="1">
              <a:spAutoFit/>
            </a:bodyPr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  <p:sp>
          <p:nvSpPr>
            <p:cNvPr id="8" name="TextBox 7"/>
            <p:cNvSpPr txBox="1"/>
            <p:nvPr userDrawn="1"/>
          </p:nvSpPr>
          <p:spPr bwMode="white">
            <a:xfrm>
              <a:off x="8199091" y="49416"/>
              <a:ext cx="8782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tx2"/>
                  </a:solidFill>
                </a:rPr>
                <a:t>Do Now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00692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8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ru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613205" y="465666"/>
            <a:ext cx="3917589" cy="5469467"/>
          </a:xfrm>
        </p:spPr>
        <p:txBody>
          <a:bodyPr wrap="square" anchor="ctr">
            <a:normAutofit/>
          </a:bodyPr>
          <a:lstStyle>
            <a:lvl1pPr marL="457200" indent="-404813">
              <a:spcBef>
                <a:spcPts val="1800"/>
              </a:spcBef>
              <a:buClr>
                <a:srgbClr val="DA2128"/>
              </a:buClr>
              <a:buFont typeface="Wingdings 3" pitchFamily="18" charset="2"/>
              <a:buChar char=""/>
              <a:defRPr lang="en-US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1800"/>
              </a:spcBef>
              <a:buClr>
                <a:srgbClr val="DA2128"/>
              </a:buClr>
              <a:buSzPct val="115000"/>
              <a:buFont typeface="Wingdings 3" pitchFamily="18" charset="2"/>
              <a:buChar char="Æ"/>
              <a:defRPr lang="en-US" sz="2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6925" indent="-287338">
              <a:buClr>
                <a:srgbClr val="DA2128"/>
              </a:buClr>
              <a:buSzPct val="100000"/>
              <a:defRPr baseline="0"/>
            </a:lvl3pPr>
            <a:lvl4pPr marL="796925" indent="-339725">
              <a:buClr>
                <a:srgbClr val="DA2128"/>
              </a:buClr>
              <a:buSzPct val="100000"/>
              <a:buFont typeface="Wingdings 3" pitchFamily="18" charset="2"/>
              <a:buChar char="_"/>
              <a:defRPr baseline="0"/>
            </a:lvl4pPr>
            <a:lvl5pPr marL="1201738" indent="-234950">
              <a:buClr>
                <a:srgbClr val="B40117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17153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402336"/>
          </a:xfrm>
          <a:prstGeom prst="rect">
            <a:avLst/>
          </a:prstGeom>
          <a:effectLst/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1034"/>
          <p:cNvSpPr>
            <a:spLocks noGrp="1" noChangeArrowheads="1"/>
          </p:cNvSpPr>
          <p:nvPr>
            <p:ph idx="1"/>
          </p:nvPr>
        </p:nvSpPr>
        <p:spPr bwMode="black">
          <a:xfrm>
            <a:off x="279400" y="584200"/>
            <a:ext cx="8599488" cy="156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05549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-L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560733" cy="402336"/>
          </a:xfrm>
          <a:prstGeom prst="rect">
            <a:avLst/>
          </a:prstGeom>
          <a:effectLst/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Rectangle 1034"/>
          <p:cNvSpPr>
            <a:spLocks noGrp="1" noChangeArrowheads="1"/>
          </p:cNvSpPr>
          <p:nvPr>
            <p:ph idx="1"/>
          </p:nvPr>
        </p:nvSpPr>
        <p:spPr bwMode="black">
          <a:xfrm>
            <a:off x="279400" y="584200"/>
            <a:ext cx="8599488" cy="156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7636932" y="49416"/>
            <a:ext cx="1406539" cy="311644"/>
            <a:chOff x="8199091" y="49416"/>
            <a:chExt cx="878248" cy="311644"/>
          </a:xfrm>
        </p:grpSpPr>
        <p:sp>
          <p:nvSpPr>
            <p:cNvPr id="8" name="Text Box 29"/>
            <p:cNvSpPr txBox="1">
              <a:spLocks noChangeArrowheads="1"/>
            </p:cNvSpPr>
            <p:nvPr/>
          </p:nvSpPr>
          <p:spPr bwMode="black">
            <a:xfrm>
              <a:off x="8199091" y="53283"/>
              <a:ext cx="878248" cy="307777"/>
            </a:xfrm>
            <a:prstGeom prst="rect">
              <a:avLst/>
            </a:prstGeom>
            <a:solidFill>
              <a:schemeClr val="tx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 anchor="ctr" anchorCtr="1">
              <a:spAutoFit/>
            </a:bodyPr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  <p:sp>
          <p:nvSpPr>
            <p:cNvPr id="9" name="TextBox 8"/>
            <p:cNvSpPr txBox="1"/>
            <p:nvPr userDrawn="1"/>
          </p:nvSpPr>
          <p:spPr bwMode="white">
            <a:xfrm>
              <a:off x="8199091" y="49416"/>
              <a:ext cx="8782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tx2"/>
                  </a:solidFill>
                </a:rPr>
                <a:t>Instructor-Led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4666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560733" cy="402336"/>
          </a:xfrm>
          <a:prstGeom prst="rect">
            <a:avLst/>
          </a:prstGeom>
          <a:effectLst/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Rectangle 1034"/>
          <p:cNvSpPr>
            <a:spLocks noGrp="1" noChangeArrowheads="1"/>
          </p:cNvSpPr>
          <p:nvPr>
            <p:ph idx="1"/>
          </p:nvPr>
        </p:nvSpPr>
        <p:spPr bwMode="black">
          <a:xfrm>
            <a:off x="279400" y="584200"/>
            <a:ext cx="8599488" cy="156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grpSp>
        <p:nvGrpSpPr>
          <p:cNvPr id="10" name="Group 9"/>
          <p:cNvGrpSpPr/>
          <p:nvPr userDrawn="1"/>
        </p:nvGrpSpPr>
        <p:grpSpPr bwMode="gray">
          <a:xfrm>
            <a:off x="7899400" y="49416"/>
            <a:ext cx="1135603" cy="523220"/>
            <a:chOff x="8199091" y="49416"/>
            <a:chExt cx="878249" cy="523220"/>
          </a:xfrm>
        </p:grpSpPr>
        <p:sp>
          <p:nvSpPr>
            <p:cNvPr id="11" name="Text Box 29"/>
            <p:cNvSpPr txBox="1">
              <a:spLocks noChangeArrowheads="1"/>
            </p:cNvSpPr>
            <p:nvPr/>
          </p:nvSpPr>
          <p:spPr bwMode="gray">
            <a:xfrm>
              <a:off x="8199091" y="53283"/>
              <a:ext cx="878248" cy="307777"/>
            </a:xfrm>
            <a:prstGeom prst="rect">
              <a:avLst/>
            </a:prstGeom>
            <a:solidFill>
              <a:schemeClr val="tx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 anchor="ctr" anchorCtr="1">
              <a:spAutoFit/>
            </a:bodyPr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  <p:sp>
          <p:nvSpPr>
            <p:cNvPr id="12" name="TextBox 11"/>
            <p:cNvSpPr txBox="1"/>
            <p:nvPr userDrawn="1"/>
          </p:nvSpPr>
          <p:spPr bwMode="gray">
            <a:xfrm>
              <a:off x="8199092" y="49416"/>
              <a:ext cx="8782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tx2"/>
                  </a:solidFill>
                </a:rPr>
                <a:t>Discussion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5792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87338" indent="-287338">
              <a:buClr>
                <a:srgbClr val="DA2128"/>
              </a:buClr>
              <a:buFont typeface="Wingdings 3" pitchFamily="18" charset="2"/>
              <a:buChar char=""/>
              <a:defRPr/>
            </a:lvl1pPr>
            <a:lvl2pPr marL="509588" indent="-222250">
              <a:buClr>
                <a:srgbClr val="DA2128"/>
              </a:buClr>
              <a:buFont typeface="Arial" pitchFamily="34" charset="0"/>
              <a:buChar char="•"/>
              <a:defRPr/>
            </a:lvl2pPr>
            <a:lvl3pPr marL="744538" indent="-234950">
              <a:buClr>
                <a:srgbClr val="DA2128"/>
              </a:buClr>
              <a:defRPr/>
            </a:lvl3pPr>
            <a:lvl4pPr marL="973138" indent="-228600">
              <a:buClr>
                <a:srgbClr val="DA2128"/>
              </a:buClr>
              <a:defRPr/>
            </a:lvl4pPr>
            <a:lvl5pPr marL="1201738" indent="-228600">
              <a:buClr>
                <a:srgbClr val="DA2128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7899399" cy="402336"/>
          </a:xfrm>
          <a:prstGeom prst="rect">
            <a:avLst/>
          </a:prstGeom>
          <a:effectLst/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7967132" y="49416"/>
            <a:ext cx="1067872" cy="311644"/>
            <a:chOff x="8199091" y="49416"/>
            <a:chExt cx="878248" cy="311644"/>
          </a:xfrm>
        </p:grpSpPr>
        <p:sp>
          <p:nvSpPr>
            <p:cNvPr id="7" name="Text Box 29"/>
            <p:cNvSpPr txBox="1">
              <a:spLocks noChangeArrowheads="1"/>
            </p:cNvSpPr>
            <p:nvPr/>
          </p:nvSpPr>
          <p:spPr bwMode="black">
            <a:xfrm>
              <a:off x="8199091" y="53283"/>
              <a:ext cx="878248" cy="307777"/>
            </a:xfrm>
            <a:prstGeom prst="rect">
              <a:avLst/>
            </a:prstGeom>
            <a:solidFill>
              <a:schemeClr val="tx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 anchor="ctr" anchorCtr="1">
              <a:spAutoFit/>
            </a:bodyPr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  <p:sp>
          <p:nvSpPr>
            <p:cNvPr id="8" name="TextBox 7"/>
            <p:cNvSpPr txBox="1"/>
            <p:nvPr userDrawn="1"/>
          </p:nvSpPr>
          <p:spPr bwMode="white">
            <a:xfrm>
              <a:off x="8199091" y="49416"/>
              <a:ext cx="8782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tx2"/>
                  </a:solidFill>
                </a:rPr>
                <a:t>Reference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4991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085667" cy="402336"/>
          </a:xfrm>
          <a:prstGeom prst="rect">
            <a:avLst/>
          </a:prstGeom>
          <a:effectLst/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Rectangle 1034"/>
          <p:cNvSpPr>
            <a:spLocks noGrp="1" noChangeArrowheads="1"/>
          </p:cNvSpPr>
          <p:nvPr>
            <p:ph idx="1"/>
          </p:nvPr>
        </p:nvSpPr>
        <p:spPr bwMode="black">
          <a:xfrm>
            <a:off x="279400" y="584200"/>
            <a:ext cx="8599488" cy="156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8152811" y="45346"/>
            <a:ext cx="878248" cy="311644"/>
            <a:chOff x="8199091" y="49416"/>
            <a:chExt cx="878248" cy="311644"/>
          </a:xfrm>
        </p:grpSpPr>
        <p:sp>
          <p:nvSpPr>
            <p:cNvPr id="11" name="Text Box 29"/>
            <p:cNvSpPr txBox="1">
              <a:spLocks noChangeArrowheads="1"/>
            </p:cNvSpPr>
            <p:nvPr/>
          </p:nvSpPr>
          <p:spPr bwMode="black">
            <a:xfrm>
              <a:off x="8199091" y="53283"/>
              <a:ext cx="878248" cy="307777"/>
            </a:xfrm>
            <a:prstGeom prst="rect">
              <a:avLst/>
            </a:prstGeom>
            <a:solidFill>
              <a:schemeClr val="tx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 anchor="ctr" anchorCtr="1">
              <a:spAutoFit/>
            </a:bodyPr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  <p:sp>
          <p:nvSpPr>
            <p:cNvPr id="12" name="TextBox 11"/>
            <p:cNvSpPr txBox="1"/>
            <p:nvPr userDrawn="1"/>
          </p:nvSpPr>
          <p:spPr bwMode="white">
            <a:xfrm>
              <a:off x="8199091" y="49416"/>
              <a:ext cx="8782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tx2"/>
                  </a:solidFill>
                </a:rPr>
                <a:t>Demo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770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8085666" cy="402336"/>
          </a:xfrm>
          <a:prstGeom prst="rect">
            <a:avLst/>
          </a:prstGeom>
          <a:effectLst/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1034"/>
          <p:cNvSpPr>
            <a:spLocks noGrp="1" noChangeArrowheads="1"/>
          </p:cNvSpPr>
          <p:nvPr>
            <p:ph idx="1"/>
          </p:nvPr>
        </p:nvSpPr>
        <p:spPr bwMode="black">
          <a:xfrm>
            <a:off x="279400" y="584200"/>
            <a:ext cx="8599488" cy="156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8152811" y="45346"/>
            <a:ext cx="878248" cy="311644"/>
            <a:chOff x="8199091" y="49416"/>
            <a:chExt cx="878248" cy="311644"/>
          </a:xfrm>
        </p:grpSpPr>
        <p:sp>
          <p:nvSpPr>
            <p:cNvPr id="8" name="Text Box 29"/>
            <p:cNvSpPr txBox="1">
              <a:spLocks noChangeArrowheads="1"/>
            </p:cNvSpPr>
            <p:nvPr/>
          </p:nvSpPr>
          <p:spPr bwMode="black">
            <a:xfrm>
              <a:off x="8199091" y="53283"/>
              <a:ext cx="878248" cy="307777"/>
            </a:xfrm>
            <a:prstGeom prst="rect">
              <a:avLst/>
            </a:prstGeom>
            <a:solidFill>
              <a:schemeClr val="tx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 anchor="ctr" anchorCtr="1">
              <a:spAutoFit/>
            </a:bodyPr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  <p:sp>
          <p:nvSpPr>
            <p:cNvPr id="9" name="TextBox 8"/>
            <p:cNvSpPr txBox="1"/>
            <p:nvPr userDrawn="1"/>
          </p:nvSpPr>
          <p:spPr bwMode="white">
            <a:xfrm>
              <a:off x="8199091" y="49416"/>
              <a:ext cx="8782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tx2"/>
                  </a:solidFill>
                </a:rPr>
                <a:t>Quiz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728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8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i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8085666" cy="402336"/>
          </a:xfrm>
          <a:prstGeom prst="rect">
            <a:avLst/>
          </a:prstGeom>
          <a:effectLst/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1034"/>
          <p:cNvSpPr>
            <a:spLocks noGrp="1" noChangeArrowheads="1"/>
          </p:cNvSpPr>
          <p:nvPr>
            <p:ph idx="1"/>
          </p:nvPr>
        </p:nvSpPr>
        <p:spPr bwMode="black">
          <a:xfrm>
            <a:off x="279400" y="584200"/>
            <a:ext cx="8599488" cy="156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01625" indent="-301625">
              <a:buSzPct val="100000"/>
              <a:buFont typeface="+mj-lt"/>
              <a:buAutoNum type="arabicPeriod"/>
              <a:defRPr/>
            </a:lvl1pPr>
            <a:lvl2pPr marL="630238" indent="-342900">
              <a:buSzPct val="100000"/>
              <a:buFont typeface="+mj-lt"/>
              <a:buAutoNum type="alphaUcPeriod"/>
              <a:defRPr/>
            </a:lvl2pPr>
            <a:lvl3pPr marL="879475" indent="-249238">
              <a:defRPr/>
            </a:lvl3pPr>
            <a:lvl4pPr marL="1120775" indent="-241300">
              <a:defRPr/>
            </a:lvl4pPr>
            <a:lvl5pPr marL="1379538" indent="-2492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8152811" y="45346"/>
            <a:ext cx="878248" cy="311644"/>
            <a:chOff x="8199091" y="49416"/>
            <a:chExt cx="878248" cy="311644"/>
          </a:xfrm>
        </p:grpSpPr>
        <p:sp>
          <p:nvSpPr>
            <p:cNvPr id="8" name="Text Box 29"/>
            <p:cNvSpPr txBox="1">
              <a:spLocks noChangeArrowheads="1"/>
            </p:cNvSpPr>
            <p:nvPr/>
          </p:nvSpPr>
          <p:spPr bwMode="black">
            <a:xfrm>
              <a:off x="8199091" y="53283"/>
              <a:ext cx="878248" cy="307777"/>
            </a:xfrm>
            <a:prstGeom prst="rect">
              <a:avLst/>
            </a:prstGeom>
            <a:solidFill>
              <a:schemeClr val="tx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 anchor="ctr" anchorCtr="1">
              <a:spAutoFit/>
            </a:bodyPr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  <p:sp>
          <p:nvSpPr>
            <p:cNvPr id="9" name="TextBox 8"/>
            <p:cNvSpPr txBox="1"/>
            <p:nvPr userDrawn="1"/>
          </p:nvSpPr>
          <p:spPr bwMode="white">
            <a:xfrm>
              <a:off x="8199091" y="49416"/>
              <a:ext cx="8782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tx2"/>
                  </a:solidFill>
                </a:rPr>
                <a:t>Quiz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9286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68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094133" cy="402336"/>
          </a:xfrm>
          <a:prstGeom prst="rect">
            <a:avLst/>
          </a:prstGeom>
          <a:effectLst/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79400" y="584200"/>
            <a:ext cx="8599488" cy="1566862"/>
          </a:xfrm>
        </p:spPr>
        <p:txBody>
          <a:bodyPr/>
          <a:lstStyle>
            <a:lvl1pPr marL="342900" indent="-342900">
              <a:buClr>
                <a:srgbClr val="DA2128"/>
              </a:buClr>
              <a:buSzPct val="100000"/>
              <a:buFont typeface="+mj-lt"/>
              <a:buAutoNum type="arabicPeriod"/>
              <a:defRPr/>
            </a:lvl1pPr>
            <a:lvl2pPr marL="630238" indent="-273050">
              <a:buClr>
                <a:srgbClr val="DA2128"/>
              </a:buClr>
              <a:buSzPct val="115000"/>
              <a:buFont typeface="Arial" panose="020B0604020202020204" pitchFamily="34" charset="0"/>
              <a:buChar char="•"/>
              <a:defRPr/>
            </a:lvl2pPr>
            <a:lvl3pPr marL="855663" indent="-225425">
              <a:buClr>
                <a:srgbClr val="DA2128"/>
              </a:buClr>
              <a:buSzPct val="100000"/>
              <a:buFont typeface="Arial" pitchFamily="34" charset="0"/>
              <a:buChar char="–"/>
              <a:defRPr/>
            </a:lvl3pPr>
            <a:lvl4pPr marL="1084263" indent="-228600">
              <a:buClr>
                <a:srgbClr val="DA2128"/>
              </a:buClr>
              <a:buSzPct val="100000"/>
              <a:buFont typeface="Arial" panose="020B0604020202020204" pitchFamily="34" charset="0"/>
              <a:buChar char="–"/>
              <a:defRPr/>
            </a:lvl4pPr>
            <a:lvl5pPr marL="1312863" indent="-228600">
              <a:buClr>
                <a:srgbClr val="DA2128"/>
              </a:buClr>
              <a:buSzPct val="100000"/>
              <a:buFont typeface="Arial" panose="020B0604020202020204" pitchFamily="34" charset="0"/>
              <a:buChar char="–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8156756" y="49416"/>
            <a:ext cx="878248" cy="311644"/>
            <a:chOff x="8199091" y="49416"/>
            <a:chExt cx="878248" cy="311644"/>
          </a:xfrm>
        </p:grpSpPr>
        <p:sp>
          <p:nvSpPr>
            <p:cNvPr id="11" name="Text Box 29"/>
            <p:cNvSpPr txBox="1">
              <a:spLocks noChangeArrowheads="1"/>
            </p:cNvSpPr>
            <p:nvPr/>
          </p:nvSpPr>
          <p:spPr bwMode="black">
            <a:xfrm>
              <a:off x="8199091" y="53283"/>
              <a:ext cx="878248" cy="307777"/>
            </a:xfrm>
            <a:prstGeom prst="rect">
              <a:avLst/>
            </a:prstGeom>
            <a:solidFill>
              <a:schemeClr val="tx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 anchor="ctr" anchorCtr="1">
              <a:spAutoFit/>
            </a:bodyPr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  <p:sp>
          <p:nvSpPr>
            <p:cNvPr id="12" name="TextBox 11"/>
            <p:cNvSpPr txBox="1"/>
            <p:nvPr userDrawn="1"/>
          </p:nvSpPr>
          <p:spPr bwMode="white">
            <a:xfrm>
              <a:off x="8199091" y="49416"/>
              <a:ext cx="8782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tx2"/>
                  </a:solidFill>
                </a:rPr>
                <a:t>Do Now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7686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9" name="Rectangle 1029"/>
          <p:cNvSpPr>
            <a:spLocks noGrp="1" noChangeArrowheads="1"/>
          </p:cNvSpPr>
          <p:nvPr>
            <p:ph type="title"/>
          </p:nvPr>
        </p:nvSpPr>
        <p:spPr bwMode="black">
          <a:xfrm>
            <a:off x="0" y="0"/>
            <a:ext cx="9144000" cy="402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2880" tIns="0" rIns="9144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236554" name="Rectangle 1034"/>
          <p:cNvSpPr>
            <a:spLocks noGrp="1" noChangeArrowheads="1"/>
          </p:cNvSpPr>
          <p:nvPr>
            <p:ph type="body" idx="1"/>
          </p:nvPr>
        </p:nvSpPr>
        <p:spPr bwMode="black">
          <a:xfrm>
            <a:off x="279400" y="584200"/>
            <a:ext cx="8599488" cy="156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36584" name="Text Box 1064"/>
          <p:cNvSpPr txBox="1">
            <a:spLocks noChangeArrowheads="1"/>
          </p:cNvSpPr>
          <p:nvPr/>
        </p:nvSpPr>
        <p:spPr bwMode="auto">
          <a:xfrm>
            <a:off x="304800" y="6553200"/>
            <a:ext cx="1066800" cy="2143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042662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700" r:id="rId4"/>
    <p:sldLayoutId id="2147483692" r:id="rId5"/>
    <p:sldLayoutId id="2147483693" r:id="rId6"/>
    <p:sldLayoutId id="2147483694" r:id="rId7"/>
    <p:sldLayoutId id="2147483699" r:id="rId8"/>
    <p:sldLayoutId id="2147483695" r:id="rId9"/>
    <p:sldLayoutId id="2147483696" r:id="rId10"/>
    <p:sldLayoutId id="2147483697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287338" indent="-287338" algn="l" rtl="0" eaLnBrk="1" fontAlgn="base" hangingPunct="1">
        <a:spcBef>
          <a:spcPts val="1400"/>
        </a:spcBef>
        <a:spcAft>
          <a:spcPct val="0"/>
        </a:spcAft>
        <a:buClr>
          <a:srgbClr val="DA2128"/>
        </a:buClr>
        <a:buSzPct val="115000"/>
        <a:buFont typeface="Wingdings 3" pitchFamily="18" charset="2"/>
        <a:buChar char=""/>
        <a:defRPr b="1">
          <a:solidFill>
            <a:schemeClr val="tx1"/>
          </a:solidFill>
          <a:latin typeface="+mn-lt"/>
          <a:ea typeface="+mn-ea"/>
          <a:cs typeface="+mn-cs"/>
        </a:defRPr>
      </a:lvl1pPr>
      <a:lvl2pPr marL="509588" indent="-222250" algn="l" rtl="0" eaLnBrk="1" fontAlgn="base" hangingPunct="1">
        <a:spcBef>
          <a:spcPts val="200"/>
        </a:spcBef>
        <a:spcAft>
          <a:spcPct val="0"/>
        </a:spcAft>
        <a:buClr>
          <a:srgbClr val="DA2128"/>
        </a:buClr>
        <a:buSzPct val="115000"/>
        <a:buFont typeface="Arial" pitchFamily="34" charset="0"/>
        <a:buChar char="•"/>
        <a:tabLst/>
        <a:defRPr>
          <a:solidFill>
            <a:srgbClr val="000000"/>
          </a:solidFill>
          <a:latin typeface="+mn-lt"/>
        </a:defRPr>
      </a:lvl2pPr>
      <a:lvl3pPr marL="744538" indent="-234950" algn="l" rtl="0" eaLnBrk="1" fontAlgn="base" hangingPunct="1">
        <a:spcBef>
          <a:spcPts val="200"/>
        </a:spcBef>
        <a:spcAft>
          <a:spcPct val="0"/>
        </a:spcAft>
        <a:buClr>
          <a:srgbClr val="DA2128"/>
        </a:buClr>
        <a:buSzPct val="100000"/>
        <a:buFont typeface="Arial" panose="020B0604020202020204" pitchFamily="34" charset="0"/>
        <a:buChar char="–"/>
        <a:defRPr>
          <a:solidFill>
            <a:srgbClr val="000000"/>
          </a:solidFill>
          <a:latin typeface="+mn-lt"/>
        </a:defRPr>
      </a:lvl3pPr>
      <a:lvl4pPr marL="971550" indent="-227013" algn="l" rtl="0" eaLnBrk="1" fontAlgn="base" hangingPunct="1">
        <a:spcBef>
          <a:spcPts val="200"/>
        </a:spcBef>
        <a:spcAft>
          <a:spcPct val="0"/>
        </a:spcAft>
        <a:buClr>
          <a:srgbClr val="DA2128"/>
        </a:buClr>
        <a:buSzPct val="100000"/>
        <a:buFont typeface="Arial" panose="020B0604020202020204" pitchFamily="34" charset="0"/>
        <a:buChar char="–"/>
        <a:defRPr>
          <a:solidFill>
            <a:srgbClr val="000000"/>
          </a:solidFill>
          <a:latin typeface="+mn-lt"/>
        </a:defRPr>
      </a:lvl4pPr>
      <a:lvl5pPr marL="1201738" indent="-230188" algn="l" rtl="0" eaLnBrk="1" fontAlgn="base" hangingPunct="1">
        <a:spcBef>
          <a:spcPts val="200"/>
        </a:spcBef>
        <a:spcAft>
          <a:spcPct val="0"/>
        </a:spcAft>
        <a:buClr>
          <a:srgbClr val="DA2128"/>
        </a:buClr>
        <a:buSzPct val="100000"/>
        <a:buFont typeface="Arial" panose="020B0604020202020204" pitchFamily="34" charset="0"/>
        <a:buChar char="–"/>
        <a:defRPr>
          <a:solidFill>
            <a:srgbClr val="000000"/>
          </a:solidFill>
          <a:latin typeface="+mn-lt"/>
        </a:defRPr>
      </a:lvl5pPr>
      <a:lvl6pPr marL="2166938" indent="-228600" algn="l" rtl="0" eaLnBrk="1" fontAlgn="base" hangingPunct="1">
        <a:spcBef>
          <a:spcPts val="200"/>
        </a:spcBef>
        <a:spcAft>
          <a:spcPct val="0"/>
        </a:spcAft>
        <a:buClr>
          <a:schemeClr val="accent2"/>
        </a:buClr>
        <a:buChar char="–"/>
        <a:defRPr>
          <a:solidFill>
            <a:schemeClr val="tx1"/>
          </a:solidFill>
          <a:latin typeface="+mn-lt"/>
        </a:defRPr>
      </a:lvl6pPr>
      <a:lvl7pPr marL="2624138" indent="-228600" algn="l" rtl="0" eaLnBrk="1" fontAlgn="base" hangingPunct="1">
        <a:spcBef>
          <a:spcPts val="200"/>
        </a:spcBef>
        <a:spcAft>
          <a:spcPct val="0"/>
        </a:spcAft>
        <a:buClr>
          <a:schemeClr val="accent2"/>
        </a:buClr>
        <a:buChar char="–"/>
        <a:defRPr>
          <a:solidFill>
            <a:schemeClr val="tx1"/>
          </a:solidFill>
          <a:latin typeface="+mn-lt"/>
        </a:defRPr>
      </a:lvl7pPr>
      <a:lvl8pPr marL="3081338" indent="-228600" algn="l" rtl="0" eaLnBrk="1" fontAlgn="base" hangingPunct="1">
        <a:spcBef>
          <a:spcPts val="200"/>
        </a:spcBef>
        <a:spcAft>
          <a:spcPct val="0"/>
        </a:spcAft>
        <a:buClr>
          <a:schemeClr val="accent2"/>
        </a:buClr>
        <a:buChar char="–"/>
        <a:defRPr>
          <a:solidFill>
            <a:schemeClr val="tx1"/>
          </a:solidFill>
          <a:latin typeface="+mn-lt"/>
        </a:defRPr>
      </a:lvl8pPr>
      <a:lvl9pPr marL="3538538" indent="-228600" algn="l" rtl="0" eaLnBrk="1" fontAlgn="base" hangingPunct="1">
        <a:spcBef>
          <a:spcPts val="200"/>
        </a:spcBef>
        <a:spcAft>
          <a:spcPct val="0"/>
        </a:spcAft>
        <a:buClr>
          <a:schemeClr val="accent2"/>
        </a:buClr>
        <a:buChar char="–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Patterns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79400" y="584200"/>
            <a:ext cx="8599488" cy="4134465"/>
          </a:xfrm>
        </p:spPr>
        <p:txBody>
          <a:bodyPr/>
          <a:lstStyle/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Similar in concept to design patterns</a:t>
            </a:r>
          </a:p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Dozens of patterns out there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Will only focus on a few basic patterns to give us a taste</a:t>
            </a:r>
          </a:p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Key test pattern is Arrange-Act-Assert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/>
              <a:t>Arrange: S</a:t>
            </a:r>
            <a:r>
              <a:rPr lang="en-US" b="0" dirty="0" smtClean="0"/>
              <a:t>etup </a:t>
            </a:r>
            <a:r>
              <a:rPr lang="en-US" b="0" dirty="0"/>
              <a:t>everything needed for the running the </a:t>
            </a:r>
            <a:r>
              <a:rPr lang="en-US" b="0" dirty="0" smtClean="0"/>
              <a:t>code to be tested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Act</a:t>
            </a:r>
            <a:r>
              <a:rPr lang="en-US" dirty="0"/>
              <a:t>: </a:t>
            </a:r>
            <a:r>
              <a:rPr lang="en-US" b="0" dirty="0"/>
              <a:t>Invoke the code </a:t>
            </a:r>
            <a:r>
              <a:rPr lang="en-US" b="0" dirty="0" smtClean="0"/>
              <a:t>to be tested</a:t>
            </a:r>
            <a:endParaRPr lang="en-US" b="0" dirty="0"/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/>
              <a:t>Assert:</a:t>
            </a:r>
            <a:r>
              <a:rPr lang="en-US" b="0" dirty="0"/>
              <a:t> Specify the </a:t>
            </a:r>
            <a:r>
              <a:rPr lang="en-US" b="0" dirty="0" smtClean="0"/>
              <a:t>criteria </a:t>
            </a:r>
            <a:r>
              <a:rPr lang="en-US" b="0" dirty="0"/>
              <a:t>for the </a:t>
            </a:r>
            <a:r>
              <a:rPr lang="en-US" b="0" dirty="0" smtClean="0"/>
              <a:t>test to </a:t>
            </a:r>
            <a:r>
              <a:rPr lang="en-US" dirty="0"/>
              <a:t>pass </a:t>
            </a:r>
            <a:endParaRPr lang="en-US" dirty="0" smtClean="0"/>
          </a:p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/>
              <a:t>As this is a design course, we will also look at design-for-testability patterns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/>
              <a:t>Dependency Injection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/>
              <a:t>Humble Object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/>
              <a:t>Test </a:t>
            </a:r>
            <a:r>
              <a:rPr lang="en-US" dirty="0" smtClean="0"/>
              <a:t>Hook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15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Test Completeness and Correctness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79400" y="584200"/>
            <a:ext cx="8599488" cy="3108543"/>
          </a:xfrm>
        </p:spPr>
        <p:txBody>
          <a:bodyPr/>
          <a:lstStyle/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Right BICEP violation example</a:t>
            </a:r>
          </a:p>
          <a:p>
            <a:pPr>
              <a:buClr>
                <a:schemeClr val="bg2"/>
              </a:buClr>
              <a:buFont typeface="Wingdings" charset="2"/>
              <a:buChar char="§"/>
            </a:pPr>
            <a:endParaRPr lang="en-US" dirty="0"/>
          </a:p>
          <a:p>
            <a:pPr>
              <a:buClr>
                <a:schemeClr val="bg2"/>
              </a:buClr>
              <a:buFont typeface="Wingdings" charset="2"/>
              <a:buChar char="§"/>
            </a:pPr>
            <a:endParaRPr lang="en-US" dirty="0" smtClean="0"/>
          </a:p>
          <a:p>
            <a:pPr>
              <a:buClr>
                <a:schemeClr val="bg2"/>
              </a:buClr>
              <a:buFont typeface="Wingdings" charset="2"/>
              <a:buChar char="§"/>
            </a:pPr>
            <a:endParaRPr lang="en-US" dirty="0"/>
          </a:p>
          <a:p>
            <a:pPr>
              <a:buClr>
                <a:schemeClr val="bg2"/>
              </a:buClr>
              <a:buFont typeface="Wingdings" charset="2"/>
              <a:buChar char="§"/>
            </a:pPr>
            <a:endParaRPr lang="en-US" dirty="0" smtClean="0"/>
          </a:p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What happens if the order is $30?</a:t>
            </a:r>
          </a:p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What is </a:t>
            </a:r>
            <a:r>
              <a:rPr lang="en-US" dirty="0"/>
              <a:t>the </a:t>
            </a:r>
            <a:r>
              <a:rPr lang="en-US" dirty="0" smtClean="0"/>
              <a:t>Right BICEP </a:t>
            </a:r>
            <a:r>
              <a:rPr lang="en-US" dirty="0"/>
              <a:t>violation</a:t>
            </a:r>
            <a:r>
              <a:rPr lang="en-US" dirty="0" smtClean="0"/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2950" y="981507"/>
            <a:ext cx="5662127" cy="307777"/>
          </a:xfrm>
          <a:prstGeom prst="rect">
            <a:avLst/>
          </a:prstGeom>
          <a:solidFill>
            <a:schemeClr val="tx2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Business Rule: Free standard shipping on orders of $30 or more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12949" y="1535841"/>
            <a:ext cx="3296095" cy="954107"/>
          </a:xfrm>
          <a:prstGeom prst="rect">
            <a:avLst/>
          </a:prstGeom>
          <a:solidFill>
            <a:schemeClr val="tx2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Test Scenario #1: </a:t>
            </a:r>
          </a:p>
          <a:p>
            <a:r>
              <a:rPr lang="en-US" b="1" dirty="0" smtClean="0"/>
              <a:t>Given order is greater than $30 </a:t>
            </a:r>
          </a:p>
          <a:p>
            <a:r>
              <a:rPr lang="en-US" b="1" dirty="0" smtClean="0"/>
              <a:t>When Standard Shipping is Selected</a:t>
            </a:r>
          </a:p>
          <a:p>
            <a:r>
              <a:rPr lang="en-US" b="1" dirty="0" smtClean="0"/>
              <a:t>Then Shipping Charge is $0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242079" y="1535840"/>
            <a:ext cx="3296095" cy="954107"/>
          </a:xfrm>
          <a:prstGeom prst="rect">
            <a:avLst/>
          </a:prstGeom>
          <a:solidFill>
            <a:schemeClr val="tx2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Test Scenario #2: </a:t>
            </a:r>
          </a:p>
          <a:p>
            <a:r>
              <a:rPr lang="en-US" b="1" dirty="0" smtClean="0"/>
              <a:t>Given order is less than $30 </a:t>
            </a:r>
          </a:p>
          <a:p>
            <a:r>
              <a:rPr lang="en-US" b="1" dirty="0" smtClean="0"/>
              <a:t>When Standard Shipping is Selected</a:t>
            </a:r>
          </a:p>
          <a:p>
            <a:r>
              <a:rPr lang="en-US" b="1" dirty="0" smtClean="0"/>
              <a:t>Then Shipping Charge is $5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143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Completeness </a:t>
            </a:r>
            <a:r>
              <a:rPr lang="en-US" smtClean="0"/>
              <a:t>and Correctness: </a:t>
            </a:r>
            <a:r>
              <a:rPr lang="en-US" dirty="0" smtClean="0"/>
              <a:t>CORRECT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755618"/>
              </p:ext>
            </p:extLst>
          </p:nvPr>
        </p:nvGraphicFramePr>
        <p:xfrm>
          <a:off x="94185" y="838200"/>
          <a:ext cx="8955630" cy="4052324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887265"/>
                <a:gridCol w="2616516"/>
                <a:gridCol w="5451849"/>
              </a:tblGrid>
              <a:tr h="358539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Initial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Meaning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Approach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8539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2"/>
                          </a:solidFill>
                        </a:rPr>
                        <a:t>C</a:t>
                      </a:r>
                      <a:endParaRPr lang="en-US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Conformance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Are all specific data formats validated?</a:t>
                      </a:r>
                      <a:r>
                        <a:rPr lang="en-US" baseline="0" dirty="0" smtClean="0">
                          <a:solidFill>
                            <a:schemeClr val="bg2"/>
                          </a:solidFill>
                        </a:rPr>
                        <a:t> What </a:t>
                      </a:r>
                      <a:r>
                        <a:rPr lang="en-US" baseline="0" smtClean="0">
                          <a:solidFill>
                            <a:schemeClr val="bg2"/>
                          </a:solidFill>
                        </a:rPr>
                        <a:t>if they are different</a:t>
                      </a:r>
                      <a:r>
                        <a:rPr lang="en-US" baseline="0" dirty="0" smtClean="0">
                          <a:solidFill>
                            <a:schemeClr val="bg2"/>
                          </a:solidFill>
                        </a:rPr>
                        <a:t>?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58539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2"/>
                          </a:solidFill>
                        </a:rPr>
                        <a:t>O</a:t>
                      </a:r>
                      <a:endParaRPr lang="en-US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Ordering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Is</a:t>
                      </a:r>
                      <a:r>
                        <a:rPr lang="en-US" baseline="0" dirty="0" smtClean="0">
                          <a:solidFill>
                            <a:schemeClr val="bg2"/>
                          </a:solidFill>
                        </a:rPr>
                        <a:t> the data order or position validated? 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58539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2"/>
                          </a:solidFill>
                        </a:rPr>
                        <a:t>R</a:t>
                      </a:r>
                      <a:endParaRPr lang="en-US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Range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Indices </a:t>
                      </a:r>
                      <a:r>
                        <a:rPr lang="en-US" smtClean="0">
                          <a:solidFill>
                            <a:schemeClr val="bg2"/>
                          </a:solidFill>
                        </a:rPr>
                        <a:t>validated?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58539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2"/>
                          </a:solidFill>
                        </a:rPr>
                        <a:t>R</a:t>
                      </a:r>
                      <a:endParaRPr lang="en-US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Reference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Any preconditions? Dependencies? Does</a:t>
                      </a:r>
                      <a:r>
                        <a:rPr lang="en-US" baseline="0" dirty="0" smtClean="0">
                          <a:solidFill>
                            <a:schemeClr val="bg2"/>
                          </a:solidFill>
                        </a:rPr>
                        <a:t> the </a:t>
                      </a:r>
                      <a:r>
                        <a:rPr lang="en-US" baseline="0" dirty="0" err="1" smtClean="0">
                          <a:solidFill>
                            <a:schemeClr val="bg2"/>
                          </a:solidFill>
                        </a:rPr>
                        <a:t>postcondition</a:t>
                      </a:r>
                      <a:r>
                        <a:rPr lang="en-US" baseline="0" dirty="0" smtClean="0">
                          <a:solidFill>
                            <a:schemeClr val="bg2"/>
                          </a:solidFill>
                        </a:rPr>
                        <a:t> need to be validated?</a:t>
                      </a:r>
                      <a:endParaRPr lang="en-US" dirty="0" smtClean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249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2"/>
                          </a:solidFill>
                        </a:rPr>
                        <a:t>E</a:t>
                      </a:r>
                      <a:endParaRPr lang="en-US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bg2"/>
                          </a:solidFill>
                        </a:rPr>
                        <a:t>Existence</a:t>
                      </a:r>
                      <a:endParaRPr lang="en-US" b="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Does</a:t>
                      </a:r>
                      <a:r>
                        <a:rPr lang="en-US" baseline="0" dirty="0" smtClean="0">
                          <a:solidFill>
                            <a:schemeClr val="bg2"/>
                          </a:solidFill>
                        </a:rPr>
                        <a:t> the existence of something need to be validated?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4724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2"/>
                          </a:solidFill>
                        </a:rPr>
                        <a:t>C</a:t>
                      </a:r>
                      <a:endParaRPr lang="en-US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Cardinality 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Cardinalities validated?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18847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2"/>
                          </a:solidFill>
                        </a:rPr>
                        <a:t>T</a:t>
                      </a:r>
                      <a:endParaRPr lang="en-US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Time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Relative</a:t>
                      </a:r>
                      <a:r>
                        <a:rPr lang="en-US" baseline="0" dirty="0" smtClean="0">
                          <a:solidFill>
                            <a:schemeClr val="bg2"/>
                          </a:solidFill>
                        </a:rPr>
                        <a:t> time, absolute time, and concurrency validated?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151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Test Completeness and Correctness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79400" y="584200"/>
            <a:ext cx="8599488" cy="2652008"/>
          </a:xfrm>
        </p:spPr>
        <p:txBody>
          <a:bodyPr/>
          <a:lstStyle/>
          <a:p>
            <a:pPr>
              <a:buClr>
                <a:schemeClr val="bg2"/>
              </a:buClr>
            </a:pPr>
            <a:r>
              <a:rPr lang="en-US" dirty="0" smtClean="0"/>
              <a:t>CORRECT violation example</a:t>
            </a:r>
          </a:p>
          <a:p>
            <a:pPr>
              <a:buClr>
                <a:schemeClr val="bg2"/>
              </a:buClr>
            </a:pPr>
            <a:endParaRPr lang="en-US" dirty="0"/>
          </a:p>
          <a:p>
            <a:pPr>
              <a:buClr>
                <a:schemeClr val="bg2"/>
              </a:buClr>
            </a:pPr>
            <a:endParaRPr lang="en-US" dirty="0" smtClean="0"/>
          </a:p>
          <a:p>
            <a:pPr>
              <a:buClr>
                <a:schemeClr val="bg2"/>
              </a:buClr>
            </a:pPr>
            <a:endParaRPr lang="en-US" dirty="0"/>
          </a:p>
          <a:p>
            <a:pPr>
              <a:buClr>
                <a:schemeClr val="bg2"/>
              </a:buClr>
            </a:pPr>
            <a:endParaRPr lang="en-US" dirty="0" smtClean="0"/>
          </a:p>
          <a:p>
            <a:pPr>
              <a:buClr>
                <a:schemeClr val="bg2"/>
              </a:buClr>
            </a:pPr>
            <a:r>
              <a:rPr lang="en-US" dirty="0" smtClean="0"/>
              <a:t>What is </a:t>
            </a:r>
            <a:r>
              <a:rPr lang="en-US" dirty="0"/>
              <a:t>the </a:t>
            </a:r>
            <a:r>
              <a:rPr lang="en-US" dirty="0" smtClean="0"/>
              <a:t>CORRECT violation?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2950" y="981507"/>
            <a:ext cx="6401111" cy="307777"/>
          </a:xfrm>
          <a:prstGeom prst="rect">
            <a:avLst/>
          </a:prstGeom>
          <a:solidFill>
            <a:schemeClr val="tx2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Business Rule: 20% Discount for first time customers on orders over $20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12949" y="1535841"/>
            <a:ext cx="2539478" cy="954107"/>
          </a:xfrm>
          <a:prstGeom prst="rect">
            <a:avLst/>
          </a:prstGeom>
          <a:solidFill>
            <a:schemeClr val="tx2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Test Scenario #1: </a:t>
            </a:r>
          </a:p>
          <a:p>
            <a:r>
              <a:rPr lang="en-US" b="1" dirty="0" smtClean="0"/>
              <a:t>Given total order is $30</a:t>
            </a:r>
          </a:p>
          <a:p>
            <a:r>
              <a:rPr lang="en-US" b="1" dirty="0" smtClean="0"/>
              <a:t>When Checkout Selected</a:t>
            </a:r>
          </a:p>
          <a:p>
            <a:r>
              <a:rPr lang="en-US" b="1" dirty="0" smtClean="0"/>
              <a:t>Then Shipping Charge is $0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4930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Right-BICEP and CORRECT to </a:t>
            </a:r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79400" y="584200"/>
            <a:ext cx="8599488" cy="2800767"/>
          </a:xfrm>
        </p:spPr>
        <p:txBody>
          <a:bodyPr/>
          <a:lstStyle/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Can use to validate design</a:t>
            </a:r>
          </a:p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We ask these Right-BICEP and CORRECT questions about our design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Does our design support these factors?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Does our design support testing for these factors?</a:t>
            </a:r>
          </a:p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Remember our tests drive our design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5633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Tests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79400" y="584200"/>
            <a:ext cx="8599488" cy="4262705"/>
          </a:xfrm>
        </p:spPr>
        <p:txBody>
          <a:bodyPr/>
          <a:lstStyle/>
          <a:p>
            <a:pPr>
              <a:buClr>
                <a:schemeClr val="bg2"/>
              </a:buClr>
            </a:pPr>
            <a:r>
              <a:rPr lang="en-US" dirty="0" smtClean="0"/>
              <a:t>TDD and ATDD has test testing built into the process</a:t>
            </a:r>
          </a:p>
          <a:p>
            <a:pPr lvl="1">
              <a:buClr>
                <a:schemeClr val="bg2"/>
              </a:buClr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For new code the first step is to write a failing test</a:t>
            </a:r>
          </a:p>
          <a:p>
            <a:pPr lvl="1">
              <a:buClr>
                <a:schemeClr val="bg2"/>
              </a:buClr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If the test passes with no code written then there is something wrong with the test</a:t>
            </a:r>
          </a:p>
          <a:p>
            <a:pPr lvl="1">
              <a:buClr>
                <a:schemeClr val="bg2"/>
              </a:buClr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After sufficient code is written, the test will pass</a:t>
            </a:r>
          </a:p>
          <a:p>
            <a:pPr lvl="1">
              <a:buClr>
                <a:schemeClr val="bg2"/>
              </a:buClr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Thus your test is validated</a:t>
            </a:r>
          </a:p>
          <a:p>
            <a:pPr>
              <a:buClr>
                <a:schemeClr val="bg2"/>
              </a:buClr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For existing code and/or tests it is necessary to use a mock or stub to force the test to fail then mock or stub to see if the test passes</a:t>
            </a:r>
          </a:p>
          <a:p>
            <a:pPr>
              <a:buClr>
                <a:schemeClr val="bg2"/>
              </a:buClr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Or you can break the code to see if the test fails</a:t>
            </a:r>
          </a:p>
          <a:p>
            <a:pPr>
              <a:buClr>
                <a:schemeClr val="bg2"/>
              </a:buClr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Complex tests can be peer-reviewed or reviewed by a Test SME</a:t>
            </a:r>
          </a:p>
          <a:p>
            <a:pPr lvl="1">
              <a:buClr>
                <a:schemeClr val="bg2"/>
              </a:buClr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Use Right BICEP and CORRECT as validation criteria </a:t>
            </a:r>
          </a:p>
          <a:p>
            <a:pPr>
              <a:buClr>
                <a:schemeClr val="bg2"/>
              </a:buClr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Test utility code should be unit tested</a:t>
            </a:r>
          </a:p>
        </p:txBody>
      </p:sp>
    </p:spTree>
    <p:extLst>
      <p:ext uri="{BB962C8B-B14F-4D97-AF65-F5344CB8AC3E}">
        <p14:creationId xmlns:p14="http://schemas.microsoft.com/office/powerpoint/2010/main" val="60572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Reducing the Number of Test </a:t>
            </a:r>
            <a:r>
              <a:rPr lang="en-US" smtClean="0"/>
              <a:t>Conditions and </a:t>
            </a:r>
            <a:r>
              <a:rPr lang="en-US" dirty="0" smtClean="0"/>
              <a:t>Duplication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79400" y="584200"/>
            <a:ext cx="8599488" cy="4919295"/>
          </a:xfrm>
        </p:spPr>
        <p:txBody>
          <a:bodyPr/>
          <a:lstStyle/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Key to maintainable test suites and speed of testing </a:t>
            </a:r>
          </a:p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/>
              <a:t>R</a:t>
            </a:r>
            <a:r>
              <a:rPr lang="en-US" dirty="0" smtClean="0"/>
              <a:t>educes or eliminates test duplication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Can use these techniques on existing tests to uncover duplicate coverage</a:t>
            </a:r>
          </a:p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Will look at</a:t>
            </a:r>
            <a:r>
              <a:rPr lang="en-US" altLang="en-US" b="0" u="sng" dirty="0" smtClean="0">
                <a:solidFill>
                  <a:schemeClr val="bg2"/>
                </a:solidFill>
                <a:latin typeface="Arial" charset="0"/>
              </a:rPr>
              <a:t> 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altLang="en-US" b="0" dirty="0" smtClean="0">
                <a:solidFill>
                  <a:schemeClr val="bg2"/>
                </a:solidFill>
                <a:latin typeface="Arial" charset="0"/>
              </a:rPr>
              <a:t>Equivalence Partitioning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altLang="en-US" b="0" u="sng" dirty="0" smtClean="0">
                <a:solidFill>
                  <a:schemeClr val="bg2"/>
                </a:solidFill>
                <a:latin typeface="Arial" charset="0"/>
              </a:rPr>
              <a:t>B</a:t>
            </a:r>
            <a:r>
              <a:rPr lang="en-US" altLang="en-US" b="0" dirty="0" smtClean="0">
                <a:solidFill>
                  <a:schemeClr val="bg2"/>
                </a:solidFill>
                <a:latin typeface="Arial" charset="0"/>
              </a:rPr>
              <a:t>oundary </a:t>
            </a:r>
            <a:r>
              <a:rPr lang="en-US" altLang="en-US" b="0" u="sng" dirty="0">
                <a:solidFill>
                  <a:schemeClr val="bg2"/>
                </a:solidFill>
                <a:latin typeface="Arial" charset="0"/>
              </a:rPr>
              <a:t>V</a:t>
            </a:r>
            <a:r>
              <a:rPr lang="en-US" altLang="en-US" b="0" dirty="0">
                <a:solidFill>
                  <a:schemeClr val="bg2"/>
                </a:solidFill>
                <a:latin typeface="Arial" charset="0"/>
              </a:rPr>
              <a:t>alue </a:t>
            </a:r>
            <a:r>
              <a:rPr lang="en-US" altLang="en-US" b="0" u="sng" dirty="0" smtClean="0">
                <a:solidFill>
                  <a:schemeClr val="bg2"/>
                </a:solidFill>
                <a:latin typeface="Arial" charset="0"/>
              </a:rPr>
              <a:t>A</a:t>
            </a:r>
            <a:r>
              <a:rPr lang="en-US" altLang="en-US" b="0" dirty="0" smtClean="0">
                <a:solidFill>
                  <a:schemeClr val="bg2"/>
                </a:solidFill>
                <a:latin typeface="Arial" charset="0"/>
              </a:rPr>
              <a:t>nalysis (BVA)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altLang="en-US" dirty="0" smtClean="0">
                <a:solidFill>
                  <a:schemeClr val="bg2"/>
                </a:solidFill>
                <a:latin typeface="Arial" charset="0"/>
              </a:rPr>
              <a:t>All-Pairs</a:t>
            </a:r>
          </a:p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altLang="en-US" dirty="0" smtClean="0">
                <a:latin typeface="Arial" charset="0"/>
              </a:rPr>
              <a:t>Goals are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altLang="en-US" dirty="0">
                <a:latin typeface="Arial" charset="0"/>
              </a:rPr>
              <a:t>T</a:t>
            </a:r>
            <a:r>
              <a:rPr lang="en-US" altLang="en-US" dirty="0" smtClean="0">
                <a:latin typeface="Arial" charset="0"/>
              </a:rPr>
              <a:t>o reduce the number of tests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altLang="en-US" dirty="0" smtClean="0">
                <a:latin typeface="Arial" charset="0"/>
              </a:rPr>
              <a:t>Select test cases that will cover all the scenarios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altLang="en-US" dirty="0" smtClean="0">
                <a:latin typeface="Arial" charset="0"/>
              </a:rPr>
              <a:t>Eliminate duplicate conditions tests</a:t>
            </a:r>
          </a:p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>
                <a:latin typeface="Arial" charset="0"/>
              </a:rPr>
              <a:t>Apply to design by reducing the number of branches in your code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>
                <a:latin typeface="Arial" charset="0"/>
              </a:rPr>
              <a:t>Do we really need complex switches in monolithic classes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>
                <a:latin typeface="Arial" charset="0"/>
              </a:rPr>
              <a:t>Better to break up into small simple classes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4109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Equivalence Partitioning 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79400" y="584200"/>
            <a:ext cx="8599488" cy="1887696"/>
          </a:xfrm>
        </p:spPr>
        <p:txBody>
          <a:bodyPr/>
          <a:lstStyle/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Use when SUT’s input domain is too large for testing all conditions</a:t>
            </a:r>
          </a:p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Partition into a number of subdomains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Subdomains are known as equivalence class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A source for one or more test input</a:t>
            </a:r>
          </a:p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First Identify the partitions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048" y="2384914"/>
            <a:ext cx="4279900" cy="319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7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Equivalence Partitioning 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79400" y="584200"/>
            <a:ext cx="8599488" cy="4893647"/>
          </a:xfrm>
        </p:spPr>
        <p:txBody>
          <a:bodyPr/>
          <a:lstStyle/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Input class types are Valid and Invalid</a:t>
            </a:r>
          </a:p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Don’t need to test every possible input value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/>
              <a:t>O</a:t>
            </a:r>
            <a:r>
              <a:rPr lang="en-US" dirty="0" smtClean="0"/>
              <a:t>nly one from Valid and Invalid classes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And test for error condition if relevant</a:t>
            </a:r>
          </a:p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Example; </a:t>
            </a:r>
            <a:r>
              <a:rPr lang="en-US" dirty="0"/>
              <a:t>I</a:t>
            </a:r>
            <a:r>
              <a:rPr lang="en-US" dirty="0" smtClean="0"/>
              <a:t>t takes a score of 80 or higher to pass the Java Master exam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So only need to test one value &gt;79 to test pass class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And one value &lt;80 to test fail class</a:t>
            </a:r>
          </a:p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/>
              <a:t>For each equivalence class write one test and only one test input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/>
              <a:t>Known as partition testing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/>
              <a:t>Goal to have one test and one input for each class</a:t>
            </a:r>
          </a:p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/>
              <a:t>If two or more partitions overlap, then select valid inputs that fall into the overlap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/>
              <a:t>Partition A range =1-120, Partition B range =110-150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/>
              <a:t>Use an single input value that fall in the overlap range 110-120</a:t>
            </a:r>
          </a:p>
        </p:txBody>
      </p:sp>
    </p:spTree>
    <p:extLst>
      <p:ext uri="{BB962C8B-B14F-4D97-AF65-F5344CB8AC3E}">
        <p14:creationId xmlns:p14="http://schemas.microsoft.com/office/powerpoint/2010/main" val="154240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Boundary Value Analysis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79400" y="584200"/>
            <a:ext cx="8599488" cy="3400931"/>
          </a:xfrm>
        </p:spPr>
        <p:txBody>
          <a:bodyPr/>
          <a:lstStyle/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Generate test cases by looking at boundary values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End up with three equivalence classes</a:t>
            </a:r>
          </a:p>
          <a:p>
            <a:pPr lvl="2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The boundary</a:t>
            </a:r>
          </a:p>
          <a:p>
            <a:pPr lvl="2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Above boundary</a:t>
            </a:r>
          </a:p>
          <a:p>
            <a:pPr lvl="2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Below boundary</a:t>
            </a:r>
          </a:p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Example: Integers results in the following classes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b="1" dirty="0" smtClean="0"/>
              <a:t>&lt; 0 </a:t>
            </a:r>
            <a:r>
              <a:rPr lang="en-US" dirty="0" smtClean="0"/>
              <a:t>– One input </a:t>
            </a:r>
            <a:r>
              <a:rPr lang="en-US" dirty="0"/>
              <a:t>value would be </a:t>
            </a:r>
            <a:r>
              <a:rPr lang="en-US" dirty="0" smtClean="0"/>
              <a:t>selected from any negative integers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b="1" dirty="0" smtClean="0"/>
              <a:t>0 </a:t>
            </a:r>
            <a:r>
              <a:rPr lang="en-US" dirty="0" smtClean="0"/>
              <a:t>– input value would be only 0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b="1" dirty="0" smtClean="0"/>
              <a:t>&gt; 0 </a:t>
            </a:r>
            <a:r>
              <a:rPr lang="en-US" dirty="0" smtClean="0"/>
              <a:t>– One input </a:t>
            </a:r>
            <a:r>
              <a:rPr lang="en-US" dirty="0"/>
              <a:t>value would be selected from any </a:t>
            </a:r>
            <a:r>
              <a:rPr lang="en-US" dirty="0" smtClean="0"/>
              <a:t>positive integers</a:t>
            </a:r>
          </a:p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Can also be applied for testing output values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120" y="3543280"/>
            <a:ext cx="3230879" cy="236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8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All-Pairs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79400" y="584200"/>
            <a:ext cx="8599488" cy="4108817"/>
          </a:xfrm>
        </p:spPr>
        <p:txBody>
          <a:bodyPr/>
          <a:lstStyle/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Only test two-way interactions 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One of the more common causes of bugs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Also known as pairwise testing</a:t>
            </a:r>
          </a:p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Approach that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executes a pairwise test data 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set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A set of test cases 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covering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all combinations of 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values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for every pair of 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input variables</a:t>
            </a:r>
          </a:p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Uses an orthogonal array 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Two-dimensional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array 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where any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two columns in the array receive an even distribution of all pairwise combinations of 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values</a:t>
            </a:r>
          </a:p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Mitigates the combinatorial explosion by only testing two-way interactions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If you have three variables with three values, then you have 27 inputs to test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All-Pairs gets it down to 9 by only testing pairs</a:t>
            </a:r>
          </a:p>
        </p:txBody>
      </p:sp>
    </p:spTree>
    <p:extLst>
      <p:ext uri="{BB962C8B-B14F-4D97-AF65-F5344CB8AC3E}">
        <p14:creationId xmlns:p14="http://schemas.microsoft.com/office/powerpoint/2010/main" val="111932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Test Patterns: </a:t>
            </a:r>
            <a:r>
              <a:rPr lang="en-US" dirty="0" smtClean="0"/>
              <a:t>Dependency Injection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79400" y="584200"/>
            <a:ext cx="8599488" cy="4134465"/>
          </a:xfrm>
        </p:spPr>
        <p:txBody>
          <a:bodyPr/>
          <a:lstStyle/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Dependency </a:t>
            </a:r>
            <a:r>
              <a:rPr lang="en-US" dirty="0"/>
              <a:t>Injection </a:t>
            </a:r>
            <a:r>
              <a:rPr lang="en-US" dirty="0" smtClean="0"/>
              <a:t>allows </a:t>
            </a:r>
            <a:r>
              <a:rPr lang="en-US" dirty="0"/>
              <a:t>the normal coupling between a </a:t>
            </a:r>
            <a:r>
              <a:rPr lang="en-US" dirty="0" smtClean="0"/>
              <a:t>unit of code and </a:t>
            </a:r>
            <a:r>
              <a:rPr lang="en-US" dirty="0"/>
              <a:t>its dependencies </a:t>
            </a:r>
            <a:r>
              <a:rPr lang="en-US" dirty="0" smtClean="0"/>
              <a:t>to be simulated during </a:t>
            </a:r>
            <a:r>
              <a:rPr lang="en-US" dirty="0"/>
              <a:t>automated </a:t>
            </a:r>
            <a:r>
              <a:rPr lang="en-US" dirty="0" smtClean="0"/>
              <a:t>testing</a:t>
            </a:r>
          </a:p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Avoid hard-coding classes so we can pass in the dependency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Dependency becomes part of the application’s API</a:t>
            </a:r>
            <a:r>
              <a:rPr lang="en-US" b="0" dirty="0" smtClean="0"/>
              <a:t> 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Can </a:t>
            </a:r>
            <a:r>
              <a:rPr lang="en-US" b="0" dirty="0" smtClean="0"/>
              <a:t>include </a:t>
            </a:r>
            <a:r>
              <a:rPr lang="en-US" b="0" dirty="0"/>
              <a:t>it as an argument with each method </a:t>
            </a:r>
            <a:r>
              <a:rPr lang="en-US" b="0" dirty="0" smtClean="0"/>
              <a:t>call, or 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/>
              <a:t>I</a:t>
            </a:r>
            <a:r>
              <a:rPr lang="en-US" b="0" dirty="0" smtClean="0"/>
              <a:t>nclude </a:t>
            </a:r>
            <a:r>
              <a:rPr lang="en-US" b="0" dirty="0"/>
              <a:t>it on </a:t>
            </a:r>
            <a:r>
              <a:rPr lang="en-US" b="0" dirty="0" smtClean="0"/>
              <a:t>the constructor</a:t>
            </a:r>
            <a:r>
              <a:rPr lang="en-US" b="0" dirty="0"/>
              <a:t>, or </a:t>
            </a:r>
            <a:r>
              <a:rPr lang="en-US" dirty="0"/>
              <a:t>m</a:t>
            </a:r>
            <a:r>
              <a:rPr lang="en-US" b="0" dirty="0" smtClean="0"/>
              <a:t>ake </a:t>
            </a:r>
            <a:r>
              <a:rPr lang="en-US" b="0" dirty="0"/>
              <a:t>it a settable </a:t>
            </a:r>
            <a:r>
              <a:rPr lang="en-US" b="0" dirty="0" smtClean="0"/>
              <a:t>attribute</a:t>
            </a:r>
          </a:p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Use </a:t>
            </a:r>
            <a:r>
              <a:rPr lang="en-US" dirty="0"/>
              <a:t>D</a:t>
            </a:r>
            <a:r>
              <a:rPr lang="en-US" dirty="0" smtClean="0"/>
              <a:t>ependency Injection so we can use Test Doubles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A simplified version of object </a:t>
            </a:r>
            <a:r>
              <a:rPr lang="en-US" dirty="0"/>
              <a:t>or </a:t>
            </a:r>
            <a:r>
              <a:rPr lang="en-US" dirty="0" smtClean="0"/>
              <a:t>procedure to </a:t>
            </a:r>
            <a:r>
              <a:rPr lang="en-US" dirty="0"/>
              <a:t>facilitate testing</a:t>
            </a:r>
            <a:endParaRPr lang="en-US" dirty="0" smtClean="0"/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Behaves </a:t>
            </a:r>
            <a:r>
              <a:rPr lang="en-US" dirty="0"/>
              <a:t>like </a:t>
            </a:r>
            <a:r>
              <a:rPr lang="en-US" dirty="0" smtClean="0"/>
              <a:t>the real one</a:t>
            </a:r>
          </a:p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Designing for Dependency Injection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Supports Dynamic Binding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Supports TDD &amp; ATDD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89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Smells and Refactoring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79400" y="584200"/>
            <a:ext cx="8599488" cy="1862048"/>
          </a:xfrm>
        </p:spPr>
        <p:txBody>
          <a:bodyPr/>
          <a:lstStyle/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Test Code Smells: anti-patterns that </a:t>
            </a:r>
            <a:r>
              <a:rPr lang="en-US" dirty="0"/>
              <a:t>a developer, tester, or </a:t>
            </a:r>
            <a:r>
              <a:rPr lang="en-US" dirty="0" smtClean="0"/>
              <a:t>coach may </a:t>
            </a:r>
            <a:r>
              <a:rPr lang="en-US" dirty="0"/>
              <a:t>notice while reading or writing test </a:t>
            </a:r>
            <a:r>
              <a:rPr lang="en-US" dirty="0" smtClean="0"/>
              <a:t>code</a:t>
            </a:r>
          </a:p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/>
              <a:t>Behavior </a:t>
            </a:r>
            <a:r>
              <a:rPr lang="en-US" dirty="0" smtClean="0"/>
              <a:t>Smells: cause </a:t>
            </a:r>
            <a:r>
              <a:rPr lang="en-US" dirty="0"/>
              <a:t>tests to fail, or not compile at </a:t>
            </a:r>
            <a:r>
              <a:rPr lang="en-US" dirty="0" smtClean="0"/>
              <a:t>all</a:t>
            </a:r>
            <a:endParaRPr lang="en-US" b="0" dirty="0" smtClean="0"/>
          </a:p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/>
              <a:t>Project </a:t>
            </a:r>
            <a:r>
              <a:rPr lang="en-US" dirty="0" smtClean="0"/>
              <a:t>Smells: usually </a:t>
            </a:r>
            <a:r>
              <a:rPr lang="en-US" dirty="0"/>
              <a:t>noticed by the Product Owner or the customer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9"/>
          <a:stretch/>
        </p:blipFill>
        <p:spPr>
          <a:xfrm>
            <a:off x="1767654" y="2308634"/>
            <a:ext cx="5283016" cy="313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3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Code Smells 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79400" y="584200"/>
            <a:ext cx="8599488" cy="3703578"/>
          </a:xfrm>
        </p:spPr>
        <p:txBody>
          <a:bodyPr/>
          <a:lstStyle/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Test does not employ the Arrange-Act-Assert Pattern</a:t>
            </a:r>
          </a:p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Obscure Tests 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/>
              <a:t>M</a:t>
            </a:r>
            <a:r>
              <a:rPr lang="en-US" dirty="0" smtClean="0"/>
              <a:t>ake it difficult to understand </a:t>
            </a:r>
            <a:r>
              <a:rPr lang="en-US" dirty="0"/>
              <a:t>what behavior </a:t>
            </a:r>
            <a:r>
              <a:rPr lang="en-US" dirty="0" smtClean="0"/>
              <a:t>being tested 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Increase the cost of test maintenance 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Caused by either too much or too little information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Putting test code inline can create complex test methods</a:t>
            </a:r>
          </a:p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Conditional Test Logic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Test </a:t>
            </a:r>
            <a:r>
              <a:rPr lang="en-US" dirty="0"/>
              <a:t>contains code that may not execute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/>
              <a:t>Makes test more complicated and harder to validate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/>
              <a:t>Interacts with the SUT indirectly via another object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/>
              <a:t>Makes writing a correct test more </a:t>
            </a:r>
            <a:r>
              <a:rPr lang="en-US" dirty="0" smtClean="0"/>
              <a:t>difficult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90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Code Smells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79400" y="584200"/>
            <a:ext cx="8599488" cy="3252172"/>
          </a:xfrm>
        </p:spPr>
        <p:txBody>
          <a:bodyPr/>
          <a:lstStyle/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Duplicate test code 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/>
              <a:t>Increases the test code maintenance </a:t>
            </a:r>
            <a:r>
              <a:rPr lang="en-US" dirty="0" smtClean="0"/>
              <a:t>burden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Can result in unexpected results</a:t>
            </a:r>
          </a:p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/>
              <a:t>Production code contains logic that should be exercised only during tests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/>
              <a:t>Unexpected results in production if flag improperly set </a:t>
            </a:r>
            <a:endParaRPr lang="en-US" dirty="0" smtClean="0"/>
          </a:p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Assertion roulette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Cannot </a:t>
            </a:r>
            <a:r>
              <a:rPr lang="en-US" dirty="0"/>
              <a:t>determine which assertion </a:t>
            </a:r>
            <a:r>
              <a:rPr lang="en-US" dirty="0" smtClean="0"/>
              <a:t>failed</a:t>
            </a:r>
          </a:p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>
                <a:solidFill>
                  <a:srgbClr val="000080"/>
                </a:solidFill>
              </a:rPr>
              <a:t>Tests behave </a:t>
            </a:r>
            <a:r>
              <a:rPr lang="en-US" dirty="0" smtClean="0">
                <a:solidFill>
                  <a:srgbClr val="000080"/>
                </a:solidFill>
              </a:rPr>
              <a:t>erratically </a:t>
            </a:r>
            <a:endParaRPr lang="en-US" dirty="0">
              <a:solidFill>
                <a:srgbClr val="000080"/>
              </a:solidFill>
            </a:endParaRP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>
                <a:solidFill>
                  <a:schemeClr val="bg2"/>
                </a:solidFill>
              </a:rPr>
              <a:t>M</a:t>
            </a:r>
            <a:r>
              <a:rPr lang="en-US" dirty="0" smtClean="0">
                <a:solidFill>
                  <a:schemeClr val="bg2"/>
                </a:solidFill>
              </a:rPr>
              <a:t>ay </a:t>
            </a:r>
            <a:r>
              <a:rPr lang="en-US" dirty="0">
                <a:solidFill>
                  <a:schemeClr val="bg2"/>
                </a:solidFill>
              </a:rPr>
              <a:t>either pass or fail with the same test </a:t>
            </a:r>
            <a:r>
              <a:rPr lang="en-US" dirty="0" smtClean="0">
                <a:solidFill>
                  <a:schemeClr val="bg2"/>
                </a:solidFill>
              </a:rPr>
              <a:t>data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4489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Code Smells 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79400" y="584200"/>
            <a:ext cx="8599488" cy="369332"/>
          </a:xfrm>
        </p:spPr>
        <p:txBody>
          <a:bodyPr/>
          <a:lstStyle/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What smell does this test have?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1792" y="1135396"/>
            <a:ext cx="65471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public void </a:t>
            </a:r>
            <a:r>
              <a:rPr lang="en-US" dirty="0" err="1" smtClean="0"/>
              <a:t>testDroneFlightsByFromDroneCenter_Outbound</a:t>
            </a:r>
            <a:r>
              <a:rPr lang="en-US" dirty="0" smtClean="0"/>
              <a:t>()</a:t>
            </a:r>
            <a:endParaRPr lang="en-US" dirty="0"/>
          </a:p>
          <a:p>
            <a:r>
              <a:rPr lang="en-US" dirty="0"/>
              <a:t>throws Exception {</a:t>
            </a:r>
          </a:p>
          <a:p>
            <a:r>
              <a:rPr lang="en-US" dirty="0" err="1" smtClean="0"/>
              <a:t>loadDroneFlightsFromFile</a:t>
            </a:r>
            <a:r>
              <a:rPr lang="en-US" dirty="0"/>
              <a:t>("</a:t>
            </a:r>
            <a:r>
              <a:rPr lang="en-US" dirty="0" smtClean="0"/>
              <a:t>test-drone-</a:t>
            </a:r>
            <a:r>
              <a:rPr lang="en-US" dirty="0" err="1" smtClean="0"/>
              <a:t>flights.csv</a:t>
            </a:r>
            <a:r>
              <a:rPr lang="en-US" dirty="0"/>
              <a:t>");</a:t>
            </a:r>
          </a:p>
          <a:p>
            <a:r>
              <a:rPr lang="en-US" dirty="0" smtClean="0"/>
              <a:t>List </a:t>
            </a:r>
            <a:r>
              <a:rPr lang="en-US" dirty="0" err="1" smtClean="0"/>
              <a:t>droneFilghtsAtOrigin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 smtClean="0"/>
              <a:t>facade.getFlightsByOriginCenterCode</a:t>
            </a:r>
            <a:r>
              <a:rPr lang="en-US" dirty="0" smtClean="0"/>
              <a:t>( ”KAL1");</a:t>
            </a:r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assertEquals</a:t>
            </a:r>
            <a:r>
              <a:rPr lang="en-US" dirty="0"/>
              <a:t>( 1, </a:t>
            </a:r>
            <a:r>
              <a:rPr lang="en-US" dirty="0" err="1"/>
              <a:t>flightsAtOrigin.size</a:t>
            </a:r>
            <a:r>
              <a:rPr lang="en-US" dirty="0"/>
              <a:t>());</a:t>
            </a:r>
          </a:p>
          <a:p>
            <a:r>
              <a:rPr lang="en-US" dirty="0" err="1" smtClean="0"/>
              <a:t>DroneFlight</a:t>
            </a:r>
            <a:r>
              <a:rPr lang="en-US" dirty="0" smtClean="0"/>
              <a:t> </a:t>
            </a:r>
            <a:r>
              <a:rPr lang="en-US" dirty="0" err="1"/>
              <a:t>firstFlight</a:t>
            </a:r>
            <a:r>
              <a:rPr lang="en-US" dirty="0"/>
              <a:t> = </a:t>
            </a:r>
            <a:r>
              <a:rPr lang="en-US" dirty="0" smtClean="0"/>
              <a:t>(</a:t>
            </a:r>
            <a:r>
              <a:rPr lang="en-US" dirty="0" err="1" smtClean="0"/>
              <a:t>DroneFlight</a:t>
            </a:r>
            <a:r>
              <a:rPr lang="en-US" dirty="0" smtClean="0"/>
              <a:t>) </a:t>
            </a:r>
            <a:r>
              <a:rPr lang="en-US" dirty="0" err="1" smtClean="0"/>
              <a:t>droneFlightsAtOriginCenter.get</a:t>
            </a:r>
            <a:r>
              <a:rPr lang="en-US" dirty="0" smtClean="0"/>
              <a:t>(0</a:t>
            </a:r>
            <a:r>
              <a:rPr lang="en-US" dirty="0"/>
              <a:t>);</a:t>
            </a:r>
          </a:p>
          <a:p>
            <a:r>
              <a:rPr lang="en-US" dirty="0" err="1"/>
              <a:t>assertEquals</a:t>
            </a:r>
            <a:r>
              <a:rPr lang="en-US" dirty="0"/>
              <a:t>( </a:t>
            </a:r>
            <a:r>
              <a:rPr lang="en-US" dirty="0" smtClean="0"/>
              <a:t>”KA1", </a:t>
            </a:r>
            <a:r>
              <a:rPr lang="en-US" dirty="0" err="1" smtClean="0"/>
              <a:t>droneFlight.getOriginCenter</a:t>
            </a:r>
            <a:r>
              <a:rPr lang="en-US" dirty="0" smtClean="0"/>
              <a:t>());</a:t>
            </a:r>
            <a:endParaRPr lang="en-US" dirty="0"/>
          </a:p>
          <a:p>
            <a:r>
              <a:rPr lang="en-US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33988" y="37699"/>
            <a:ext cx="1010011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chemeClr val="tx2"/>
                </a:solidFill>
              </a:rPr>
              <a:t>  Do </a:t>
            </a:r>
            <a:r>
              <a:rPr lang="en-US" b="1" dirty="0" smtClean="0">
                <a:solidFill>
                  <a:schemeClr val="tx2"/>
                </a:solidFill>
              </a:rPr>
              <a:t>Now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79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Behavior Smells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79400" y="584200"/>
            <a:ext cx="8599488" cy="3529171"/>
          </a:xfrm>
        </p:spPr>
        <p:txBody>
          <a:bodyPr/>
          <a:lstStyle/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Test </a:t>
            </a:r>
            <a:r>
              <a:rPr lang="en-US" dirty="0"/>
              <a:t>fails to compile or run when </a:t>
            </a:r>
            <a:r>
              <a:rPr lang="en-US" dirty="0" smtClean="0"/>
              <a:t>a change is made in the application </a:t>
            </a:r>
            <a:br>
              <a:rPr lang="en-US" dirty="0" smtClean="0"/>
            </a:br>
            <a:r>
              <a:rPr lang="en-US" dirty="0" smtClean="0"/>
              <a:t>that doesn’t impact the code </a:t>
            </a:r>
            <a:r>
              <a:rPr lang="en-US" dirty="0"/>
              <a:t>the test is </a:t>
            </a:r>
            <a:r>
              <a:rPr lang="en-US" dirty="0" smtClean="0"/>
              <a:t>exercising</a:t>
            </a:r>
          </a:p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/>
              <a:t>Manual debugging is often required to determine the cause </a:t>
            </a:r>
            <a:r>
              <a:rPr lang="en-US" dirty="0" smtClean="0"/>
              <a:t>of test failures</a:t>
            </a:r>
          </a:p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/>
              <a:t>Running the test </a:t>
            </a:r>
            <a:r>
              <a:rPr lang="en-US" dirty="0" smtClean="0"/>
              <a:t>requires </a:t>
            </a:r>
            <a:r>
              <a:rPr lang="en-US" dirty="0"/>
              <a:t>manual intervention </a:t>
            </a:r>
            <a:endParaRPr lang="en-US" dirty="0" smtClean="0"/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/>
              <a:t>B</a:t>
            </a:r>
            <a:r>
              <a:rPr lang="en-US" dirty="0" smtClean="0"/>
              <a:t>efore </a:t>
            </a:r>
            <a:r>
              <a:rPr lang="en-US" dirty="0"/>
              <a:t>the test is run 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During </a:t>
            </a:r>
            <a:r>
              <a:rPr lang="en-US" dirty="0"/>
              <a:t>the test </a:t>
            </a:r>
            <a:r>
              <a:rPr lang="en-US" dirty="0" smtClean="0"/>
              <a:t>run</a:t>
            </a:r>
          </a:p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/>
              <a:t>Tests too </a:t>
            </a:r>
            <a:r>
              <a:rPr lang="en-US" dirty="0" smtClean="0"/>
              <a:t>slow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/>
              <a:t>C</a:t>
            </a:r>
            <a:r>
              <a:rPr lang="en-US" dirty="0" smtClean="0"/>
              <a:t>ode-test-fix </a:t>
            </a:r>
            <a:r>
              <a:rPr lang="en-US" dirty="0"/>
              <a:t>cycle </a:t>
            </a:r>
            <a:r>
              <a:rPr lang="en-US" dirty="0" smtClean="0"/>
              <a:t>delays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CI </a:t>
            </a:r>
            <a:r>
              <a:rPr lang="en-US" dirty="0"/>
              <a:t>build </a:t>
            </a:r>
            <a:r>
              <a:rPr lang="en-US" dirty="0" smtClean="0"/>
              <a:t>delays</a:t>
            </a:r>
            <a:endParaRPr lang="en-US" dirty="0"/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/>
              <a:t>D</a:t>
            </a:r>
            <a:r>
              <a:rPr lang="en-US" dirty="0" smtClean="0"/>
              <a:t>evelopers </a:t>
            </a:r>
            <a:r>
              <a:rPr lang="en-US" dirty="0"/>
              <a:t>decide not to run the </a:t>
            </a:r>
            <a:r>
              <a:rPr lang="en-US" dirty="0" smtClean="0"/>
              <a:t>tests</a:t>
            </a:r>
          </a:p>
        </p:txBody>
      </p:sp>
    </p:spTree>
    <p:extLst>
      <p:ext uri="{BB962C8B-B14F-4D97-AF65-F5344CB8AC3E}">
        <p14:creationId xmlns:p14="http://schemas.microsoft.com/office/powerpoint/2010/main" val="240133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Smells 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79400" y="584200"/>
            <a:ext cx="8599488" cy="2646878"/>
          </a:xfrm>
        </p:spPr>
        <p:txBody>
          <a:bodyPr/>
          <a:lstStyle/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/>
              <a:t>Automated tests are </a:t>
            </a:r>
            <a:r>
              <a:rPr lang="en-US" dirty="0" smtClean="0"/>
              <a:t>buggy</a:t>
            </a:r>
          </a:p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Developers not writing tests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Test-last development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Legacy code</a:t>
            </a:r>
          </a:p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/>
              <a:t>Tests too hard and too expensive to maintain 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/>
              <a:t>Takes time and resources away from new development </a:t>
            </a:r>
            <a:endParaRPr lang="en-US" dirty="0" smtClean="0"/>
          </a:p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/>
              <a:t>Too many bugs make it into the </a:t>
            </a:r>
            <a:r>
              <a:rPr lang="en-US" dirty="0" smtClean="0"/>
              <a:t>wild</a:t>
            </a:r>
          </a:p>
        </p:txBody>
      </p:sp>
    </p:spTree>
    <p:extLst>
      <p:ext uri="{BB962C8B-B14F-4D97-AF65-F5344CB8AC3E}">
        <p14:creationId xmlns:p14="http://schemas.microsoft.com/office/powerpoint/2010/main" val="21597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Test Refactoring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79400" y="584200"/>
            <a:ext cx="8599488" cy="4288353"/>
          </a:xfrm>
        </p:spPr>
        <p:txBody>
          <a:bodyPr/>
          <a:lstStyle/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Changes (transformations) of test code that 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Do not add or remove test cases, and 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Make test code more understandable and maintainable</a:t>
            </a:r>
          </a:p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We will look at seven refactorings </a:t>
            </a:r>
          </a:p>
          <a:p>
            <a:pPr>
              <a:buClr>
                <a:schemeClr val="bg2"/>
              </a:buClr>
              <a:buSzPct val="100000"/>
              <a:buFont typeface="Wingdings" charset="2"/>
              <a:buChar char="§"/>
            </a:pPr>
            <a:r>
              <a:rPr lang="en-US" dirty="0" smtClean="0"/>
              <a:t>Inline Resource 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Incorporate a resource into the test code to eliminate an external dependency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Set up a fixture in the test code to hold the same content as the resource </a:t>
            </a:r>
          </a:p>
          <a:p>
            <a:pPr>
              <a:buClr>
                <a:schemeClr val="bg2"/>
              </a:buClr>
              <a:buSzPct val="100000"/>
              <a:buFont typeface="Wingdings" charset="2"/>
              <a:buChar char="§"/>
            </a:pPr>
            <a:r>
              <a:rPr lang="en-US" dirty="0" smtClean="0"/>
              <a:t>Set Up External Resource 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If external resources are necessary, ensure the test that uses them sets up these resources before testing and releases them after the test executes </a:t>
            </a:r>
          </a:p>
          <a:p>
            <a:pPr>
              <a:buClr>
                <a:schemeClr val="bg2"/>
              </a:buClr>
              <a:buSzPct val="100000"/>
              <a:buFont typeface="Wingdings" charset="2"/>
              <a:buChar char="§"/>
            </a:pPr>
            <a:r>
              <a:rPr lang="en-US" dirty="0" smtClean="0"/>
              <a:t>Make Resource Unique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Use unique identifiers for all allocated resources</a:t>
            </a:r>
          </a:p>
        </p:txBody>
      </p:sp>
    </p:spTree>
    <p:extLst>
      <p:ext uri="{BB962C8B-B14F-4D97-AF65-F5344CB8AC3E}">
        <p14:creationId xmlns:p14="http://schemas.microsoft.com/office/powerpoint/2010/main" val="337952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Test Refactoring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79400" y="584200"/>
            <a:ext cx="8599488" cy="3200876"/>
          </a:xfrm>
        </p:spPr>
        <p:txBody>
          <a:bodyPr/>
          <a:lstStyle/>
          <a:p>
            <a:pPr>
              <a:buClr>
                <a:schemeClr val="bg2"/>
              </a:buClr>
              <a:buSzPct val="100000"/>
              <a:buFont typeface="Wingdings" charset="2"/>
              <a:buChar char="§"/>
            </a:pPr>
            <a:r>
              <a:rPr lang="en-US" dirty="0" smtClean="0"/>
              <a:t>Reduce Data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Minimize the data in the fixtures to the minimum needed</a:t>
            </a:r>
          </a:p>
          <a:p>
            <a:pPr>
              <a:buClr>
                <a:schemeClr val="bg2"/>
              </a:buClr>
              <a:buSzPct val="100000"/>
              <a:buFont typeface="Wingdings" charset="2"/>
              <a:buChar char="§"/>
            </a:pPr>
            <a:r>
              <a:rPr lang="en-US" dirty="0" smtClean="0"/>
              <a:t>Add Assertion Explanation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 err="1" smtClean="0"/>
              <a:t>xUnit</a:t>
            </a:r>
            <a:r>
              <a:rPr lang="en-US" dirty="0" smtClean="0"/>
              <a:t> assertions have an optional explanatory message argument to return when the assertion fails </a:t>
            </a:r>
          </a:p>
          <a:p>
            <a:pPr>
              <a:buClr>
                <a:schemeClr val="bg2"/>
              </a:buClr>
              <a:buSzPct val="100000"/>
              <a:buFont typeface="Wingdings" charset="2"/>
              <a:buChar char="§"/>
            </a:pPr>
            <a:r>
              <a:rPr lang="en-US" dirty="0" smtClean="0"/>
              <a:t>Introduce Equality Method 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For an object that needs to be checked for equality in tests, add an equals method for the object’s class </a:t>
            </a:r>
          </a:p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/>
              <a:t>Break up the test into smaller </a:t>
            </a:r>
            <a:r>
              <a:rPr lang="en-US" dirty="0" smtClean="0"/>
              <a:t>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43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79400" y="584200"/>
            <a:ext cx="8599488" cy="1528624"/>
          </a:xfrm>
        </p:spPr>
        <p:txBody>
          <a:bodyPr/>
          <a:lstStyle/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Further reading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’</a:t>
            </a:r>
            <a:r>
              <a:rPr lang="en-US" i="1" dirty="0" err="1" smtClean="0"/>
              <a:t>xUnit</a:t>
            </a:r>
            <a:r>
              <a:rPr lang="en-US" i="1" dirty="0" smtClean="0"/>
              <a:t> </a:t>
            </a:r>
            <a:r>
              <a:rPr lang="en-US" i="1" dirty="0"/>
              <a:t>Test Patterns: Refactoring Test Code </a:t>
            </a:r>
            <a:r>
              <a:rPr lang="en-US" dirty="0" smtClean="0"/>
              <a:t>(</a:t>
            </a:r>
            <a:r>
              <a:rPr lang="en-US" dirty="0"/>
              <a:t>Addison-</a:t>
            </a:r>
            <a:r>
              <a:rPr lang="en-US" dirty="0" smtClean="0"/>
              <a:t>Wesley, 2007</a:t>
            </a:r>
            <a:r>
              <a:rPr lang="en-US" dirty="0"/>
              <a:t>) by Gerard </a:t>
            </a:r>
            <a:r>
              <a:rPr lang="en-US" dirty="0" err="1"/>
              <a:t>Meszaros</a:t>
            </a:r>
            <a:r>
              <a:rPr lang="en-US" dirty="0"/>
              <a:t> 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Test Driven Practical TDD and Acceptance TDD for Java Programmers  (Manning 2008) by Lasse </a:t>
            </a:r>
            <a:r>
              <a:rPr lang="en-US" dirty="0" err="1" smtClean="0"/>
              <a:t>Koskella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158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Test Patterns: </a:t>
            </a:r>
            <a:r>
              <a:rPr lang="en-US" dirty="0" smtClean="0"/>
              <a:t>Dependency Injection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0373" y="3632950"/>
            <a:ext cx="8599488" cy="1862048"/>
          </a:xfrm>
        </p:spPr>
        <p:txBody>
          <a:bodyPr/>
          <a:lstStyle/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 err="1" smtClean="0"/>
              <a:t>DependentClass</a:t>
            </a:r>
            <a:r>
              <a:rPr lang="en-US" dirty="0" smtClean="0"/>
              <a:t>: Dependency </a:t>
            </a:r>
            <a:r>
              <a:rPr lang="en-US" dirty="0"/>
              <a:t>is injected </a:t>
            </a:r>
            <a:r>
              <a:rPr lang="en-US" dirty="0" smtClean="0"/>
              <a:t>via </a:t>
            </a:r>
            <a:r>
              <a:rPr lang="en-US" dirty="0"/>
              <a:t>the </a:t>
            </a:r>
            <a:r>
              <a:rPr lang="en-US" dirty="0" smtClean="0"/>
              <a:t>“Dependency” property</a:t>
            </a:r>
            <a:endParaRPr lang="en-US" dirty="0"/>
          </a:p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 err="1" smtClean="0"/>
              <a:t>IDependency</a:t>
            </a:r>
            <a:r>
              <a:rPr lang="en-US" dirty="0" smtClean="0"/>
              <a:t>: The Interface to the dependency </a:t>
            </a:r>
            <a:endParaRPr lang="en-US" dirty="0"/>
          </a:p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Dependency: The test double (Mock or Stub) for the </a:t>
            </a:r>
            <a:r>
              <a:rPr lang="en-US" dirty="0"/>
              <a:t>dependency </a:t>
            </a:r>
            <a:r>
              <a:rPr lang="en-US" dirty="0" smtClean="0"/>
              <a:t>to be injected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Will be replaced by the dependency itself once its coded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93643"/>
            <a:ext cx="685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6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Patterns: Mocks and Stubs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79400" y="584200"/>
            <a:ext cx="8599488" cy="3375283"/>
          </a:xfrm>
        </p:spPr>
        <p:txBody>
          <a:bodyPr/>
          <a:lstStyle/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Stubs mimic the dependency’s behavior via returning hard-coded values 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Never causes the test to fail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Usually hand-coded</a:t>
            </a:r>
          </a:p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Mocks are more dynamic and are programmed to respond to the sequence of calls made to it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So can test how the dependent object is called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Simulates the </a:t>
            </a:r>
            <a:r>
              <a:rPr lang="en-US" dirty="0"/>
              <a:t>dependent </a:t>
            </a:r>
            <a:r>
              <a:rPr lang="en-US" dirty="0" smtClean="0"/>
              <a:t>object’s behavior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Mocks can make the test fail, if expected interaction doesn’t occur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Usually created using mocking frameworks, such as </a:t>
            </a:r>
            <a:r>
              <a:rPr lang="en-US" dirty="0" err="1" smtClean="0"/>
              <a:t>Mockito</a:t>
            </a:r>
            <a:r>
              <a:rPr lang="en-US" dirty="0"/>
              <a:t> </a:t>
            </a:r>
            <a:r>
              <a:rPr lang="en-US" dirty="0" smtClean="0"/>
              <a:t>or </a:t>
            </a:r>
            <a:r>
              <a:rPr lang="en-US" dirty="0" err="1" smtClean="0"/>
              <a:t>Moq</a:t>
            </a:r>
            <a:endParaRPr lang="en-US" dirty="0" smtClean="0"/>
          </a:p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Beware of overusing Mocks when Stubs will do just as well for injecting</a:t>
            </a:r>
          </a:p>
        </p:txBody>
      </p:sp>
    </p:spTree>
    <p:extLst>
      <p:ext uri="{BB962C8B-B14F-4D97-AF65-F5344CB8AC3E}">
        <p14:creationId xmlns:p14="http://schemas.microsoft.com/office/powerpoint/2010/main" val="151188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Test Patterns: </a:t>
            </a:r>
            <a:r>
              <a:rPr lang="en-US" dirty="0" smtClean="0"/>
              <a:t>Humble Object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79400" y="584200"/>
            <a:ext cx="8599488" cy="4637167"/>
          </a:xfrm>
        </p:spPr>
        <p:txBody>
          <a:bodyPr/>
          <a:lstStyle/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Used to make code more testable by extracting it into a decoupled component</a:t>
            </a:r>
          </a:p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Solution to testing tightly coupled components and asynchronous objects</a:t>
            </a:r>
          </a:p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/>
              <a:t>Or bypassing the </a:t>
            </a:r>
            <a:r>
              <a:rPr lang="en-US" dirty="0" smtClean="0"/>
              <a:t>UI</a:t>
            </a:r>
          </a:p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Implement by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Extracting </a:t>
            </a:r>
            <a:r>
              <a:rPr lang="en-US" dirty="0"/>
              <a:t>the logic from the hard-to-test component into a component </a:t>
            </a:r>
            <a:r>
              <a:rPr lang="en-US" dirty="0" smtClean="0"/>
              <a:t>that is </a:t>
            </a:r>
            <a:r>
              <a:rPr lang="en-US" dirty="0"/>
              <a:t>testable via synchronous </a:t>
            </a:r>
            <a:r>
              <a:rPr lang="en-US" dirty="0" smtClean="0"/>
              <a:t>tests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/>
              <a:t>C</a:t>
            </a:r>
            <a:r>
              <a:rPr lang="en-US" dirty="0" smtClean="0"/>
              <a:t>omponent </a:t>
            </a:r>
            <a:r>
              <a:rPr lang="en-US" dirty="0"/>
              <a:t>implements a service </a:t>
            </a:r>
            <a:r>
              <a:rPr lang="en-US" dirty="0" smtClean="0"/>
              <a:t>interface consisting </a:t>
            </a:r>
            <a:r>
              <a:rPr lang="en-US" dirty="0"/>
              <a:t>of methods that expose the logic of the untestable </a:t>
            </a:r>
            <a:r>
              <a:rPr lang="en-US" dirty="0" smtClean="0"/>
              <a:t>component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/>
              <a:t>O</a:t>
            </a:r>
            <a:r>
              <a:rPr lang="en-US" dirty="0" smtClean="0"/>
              <a:t>nly </a:t>
            </a:r>
            <a:r>
              <a:rPr lang="en-US" dirty="0"/>
              <a:t>difference is that these methods are accessible via synchronous </a:t>
            </a:r>
            <a:r>
              <a:rPr lang="en-US" dirty="0" smtClean="0"/>
              <a:t>method calls 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b="0" dirty="0" smtClean="0"/>
              <a:t>Humble </a:t>
            </a:r>
            <a:r>
              <a:rPr lang="en-US" b="0" dirty="0"/>
              <a:t>Object </a:t>
            </a:r>
            <a:r>
              <a:rPr lang="en-US" b="0" dirty="0" smtClean="0"/>
              <a:t>becomes </a:t>
            </a:r>
            <a:r>
              <a:rPr lang="en-US" b="0" dirty="0"/>
              <a:t>a very thin </a:t>
            </a:r>
            <a:r>
              <a:rPr lang="en-US" b="0" dirty="0" smtClean="0"/>
              <a:t>adapter layer </a:t>
            </a:r>
            <a:r>
              <a:rPr lang="en-US" b="0" dirty="0"/>
              <a:t>that contains very little </a:t>
            </a:r>
            <a:r>
              <a:rPr lang="en-US" b="0" dirty="0" smtClean="0"/>
              <a:t>code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Retrieves any information required and passes on </a:t>
            </a:r>
            <a:r>
              <a:rPr lang="en-US" dirty="0"/>
              <a:t>it to the testable </a:t>
            </a:r>
            <a:r>
              <a:rPr lang="en-US" dirty="0" smtClean="0"/>
              <a:t>component</a:t>
            </a:r>
          </a:p>
        </p:txBody>
      </p:sp>
    </p:spTree>
    <p:extLst>
      <p:ext uri="{BB962C8B-B14F-4D97-AF65-F5344CB8AC3E}">
        <p14:creationId xmlns:p14="http://schemas.microsoft.com/office/powerpoint/2010/main" val="57613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Test Patterns: </a:t>
            </a:r>
            <a:r>
              <a:rPr lang="en-US" dirty="0" smtClean="0"/>
              <a:t>Humble Object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1079500"/>
            <a:ext cx="81280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3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Test Patterns: </a:t>
            </a:r>
            <a:r>
              <a:rPr lang="en-US" dirty="0" smtClean="0"/>
              <a:t>Test Hook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79400" y="584200"/>
            <a:ext cx="8599488" cy="3677930"/>
          </a:xfrm>
        </p:spPr>
        <p:txBody>
          <a:bodyPr/>
          <a:lstStyle/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Used to replace the dependencies at runtime</a:t>
            </a:r>
          </a:p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Last resort if other three patterns are not viable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Such as dealing with hard-coded dependencies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Non-object oriented languages </a:t>
            </a:r>
          </a:p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Implementation</a:t>
            </a:r>
          </a:p>
          <a:p>
            <a:pPr marL="508000" lvl="1" indent="-285750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Put </a:t>
            </a:r>
            <a:r>
              <a:rPr lang="en-US" dirty="0"/>
              <a:t>a hook </a:t>
            </a:r>
            <a:r>
              <a:rPr lang="en-US" dirty="0" smtClean="0"/>
              <a:t>directly into </a:t>
            </a:r>
            <a:r>
              <a:rPr lang="en-US" dirty="0"/>
              <a:t>the </a:t>
            </a:r>
            <a:r>
              <a:rPr lang="en-US" dirty="0" smtClean="0"/>
              <a:t>unit under test </a:t>
            </a:r>
            <a:r>
              <a:rPr lang="en-US" dirty="0"/>
              <a:t>or into a </a:t>
            </a:r>
            <a:r>
              <a:rPr lang="en-US" dirty="0" smtClean="0"/>
              <a:t>dependency</a:t>
            </a:r>
            <a:endParaRPr lang="en-US" dirty="0"/>
          </a:p>
          <a:p>
            <a:pPr marL="508000" lvl="1" indent="-285750">
              <a:buClr>
                <a:schemeClr val="bg2"/>
              </a:buClr>
              <a:buFont typeface="Wingdings" charset="2"/>
              <a:buChar char="§"/>
            </a:pPr>
            <a:r>
              <a:rPr lang="en-US" dirty="0"/>
              <a:t>U</a:t>
            </a:r>
            <a:r>
              <a:rPr lang="en-US" dirty="0" smtClean="0"/>
              <a:t>se a test flag to switch on the hook</a:t>
            </a:r>
          </a:p>
          <a:p>
            <a:pPr marL="508000" lvl="1" indent="-285750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Divert </a:t>
            </a:r>
            <a:r>
              <a:rPr lang="en-US" dirty="0"/>
              <a:t>control to a </a:t>
            </a:r>
            <a:r>
              <a:rPr lang="en-US" dirty="0" smtClean="0"/>
              <a:t>test </a:t>
            </a:r>
            <a:r>
              <a:rPr lang="en-US" dirty="0"/>
              <a:t>double (Mock or Stub) </a:t>
            </a:r>
            <a:r>
              <a:rPr lang="en-US" dirty="0" smtClean="0"/>
              <a:t>instead </a:t>
            </a:r>
            <a:r>
              <a:rPr lang="en-US" dirty="0"/>
              <a:t>of the real object, </a:t>
            </a:r>
            <a:r>
              <a:rPr lang="en-US" dirty="0" smtClean="0"/>
              <a:t>or</a:t>
            </a:r>
          </a:p>
          <a:p>
            <a:pPr marL="508000" lvl="1" indent="-285750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Be </a:t>
            </a:r>
            <a:r>
              <a:rPr lang="en-US" dirty="0"/>
              <a:t>the </a:t>
            </a:r>
            <a:r>
              <a:rPr lang="en-US" dirty="0" smtClean="0"/>
              <a:t>test double within </a:t>
            </a:r>
            <a:r>
              <a:rPr lang="en-US" dirty="0"/>
              <a:t>the real object, </a:t>
            </a:r>
            <a:r>
              <a:rPr lang="en-US" dirty="0" smtClean="0"/>
              <a:t>or </a:t>
            </a:r>
          </a:p>
          <a:p>
            <a:pPr marL="508000" lvl="1" indent="-285750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Be </a:t>
            </a:r>
            <a:r>
              <a:rPr lang="en-US" dirty="0"/>
              <a:t>a test-</a:t>
            </a:r>
            <a:r>
              <a:rPr lang="en-US" dirty="0" smtClean="0"/>
              <a:t>specific decorator that </a:t>
            </a:r>
            <a:r>
              <a:rPr lang="en-US" dirty="0"/>
              <a:t>delegates to the real </a:t>
            </a:r>
            <a:r>
              <a:rPr lang="en-US" dirty="0" smtClean="0"/>
              <a:t>object when </a:t>
            </a:r>
            <a:r>
              <a:rPr lang="en-US" dirty="0"/>
              <a:t>in </a:t>
            </a:r>
            <a:r>
              <a:rPr lang="en-US" dirty="0" smtClean="0"/>
              <a:t>production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477" y="472508"/>
            <a:ext cx="2602522" cy="190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Test Completeness and Correctness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79400" y="584200"/>
            <a:ext cx="8599488" cy="3980577"/>
          </a:xfrm>
        </p:spPr>
        <p:txBody>
          <a:bodyPr/>
          <a:lstStyle/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Test completeness and correctness is key to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Delivering value to the customer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Reducing software total cost of ownership (TCO)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Improving overall quality </a:t>
            </a:r>
          </a:p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Need to look at three areas</a:t>
            </a:r>
          </a:p>
          <a:p>
            <a:pPr lvl="1">
              <a:buClr>
                <a:schemeClr val="bg2"/>
              </a:buClr>
              <a:buSzPct val="100000"/>
              <a:buFont typeface="Wingdings" charset="2"/>
              <a:buChar char="§"/>
            </a:pPr>
            <a:r>
              <a:rPr lang="en-US" dirty="0" smtClean="0"/>
              <a:t>Requirements coverage—has the software been tested against all requirements?</a:t>
            </a:r>
          </a:p>
          <a:p>
            <a:pPr lvl="1">
              <a:buClr>
                <a:schemeClr val="bg2"/>
              </a:buClr>
              <a:buSzPct val="100000"/>
              <a:buFont typeface="Wingdings" charset="2"/>
              <a:buChar char="§"/>
            </a:pPr>
            <a:r>
              <a:rPr lang="en-US" dirty="0" smtClean="0"/>
              <a:t>Structural coverage—has each element of the software been tested?</a:t>
            </a:r>
          </a:p>
          <a:p>
            <a:pPr lvl="1">
              <a:buClr>
                <a:schemeClr val="bg2"/>
              </a:buClr>
              <a:buSzPct val="100000"/>
              <a:buFont typeface="Wingdings" charset="2"/>
              <a:buChar char="§"/>
            </a:pPr>
            <a:r>
              <a:rPr lang="en-US" dirty="0" smtClean="0"/>
              <a:t>Architectural coverage—have the control and data links been tested?</a:t>
            </a:r>
          </a:p>
          <a:p>
            <a:pPr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Following mnemonics describe best practices 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Right-BICEP</a:t>
            </a:r>
          </a:p>
          <a:p>
            <a:pPr lvl="1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CORRECT</a:t>
            </a:r>
          </a:p>
        </p:txBody>
      </p:sp>
    </p:spTree>
    <p:extLst>
      <p:ext uri="{BB962C8B-B14F-4D97-AF65-F5344CB8AC3E}">
        <p14:creationId xmlns:p14="http://schemas.microsoft.com/office/powerpoint/2010/main" val="2212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Completeness </a:t>
            </a:r>
            <a:r>
              <a:rPr lang="en-US" smtClean="0"/>
              <a:t>and Correctness: </a:t>
            </a:r>
            <a:r>
              <a:rPr lang="en-US" dirty="0" smtClean="0"/>
              <a:t>Right BICEP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042931"/>
              </p:ext>
            </p:extLst>
          </p:nvPr>
        </p:nvGraphicFramePr>
        <p:xfrm>
          <a:off x="94185" y="838200"/>
          <a:ext cx="8955630" cy="3711713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887265"/>
                <a:gridCol w="4253186"/>
                <a:gridCol w="3815179"/>
              </a:tblGrid>
              <a:tr h="379176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Initial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Meaning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Approach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9176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2"/>
                          </a:solidFill>
                        </a:rPr>
                        <a:t>Right</a:t>
                      </a:r>
                      <a:endParaRPr lang="en-US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Are the results </a:t>
                      </a:r>
                      <a:r>
                        <a:rPr lang="en-US" b="1" dirty="0" smtClean="0">
                          <a:solidFill>
                            <a:schemeClr val="bg2"/>
                          </a:solidFill>
                        </a:rPr>
                        <a:t>right</a:t>
                      </a:r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?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Use data files,</a:t>
                      </a:r>
                      <a:r>
                        <a:rPr lang="en-US" baseline="0" dirty="0" smtClean="0">
                          <a:solidFill>
                            <a:schemeClr val="bg2"/>
                          </a:solidFill>
                        </a:rPr>
                        <a:t> test oracles, etc.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9176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2"/>
                          </a:solidFill>
                        </a:rPr>
                        <a:t>B</a:t>
                      </a:r>
                      <a:endParaRPr lang="en-US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2"/>
                          </a:solidFill>
                        </a:rPr>
                        <a:t>Boundary</a:t>
                      </a:r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 conditions</a:t>
                      </a:r>
                      <a:r>
                        <a:rPr lang="en-US" baseline="0" dirty="0" smtClean="0">
                          <a:solidFill>
                            <a:schemeClr val="bg2"/>
                          </a:solidFill>
                        </a:rPr>
                        <a:t> correct?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Conformance, Ordering, Range, Reference,</a:t>
                      </a:r>
                      <a:r>
                        <a:rPr lang="en-US" baseline="0" dirty="0" smtClean="0">
                          <a:solidFill>
                            <a:schemeClr val="bg2"/>
                          </a:solidFill>
                        </a:rPr>
                        <a:t> Existence, Cardinality, Time</a:t>
                      </a:r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 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9176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2"/>
                          </a:solidFill>
                        </a:rPr>
                        <a:t>I</a:t>
                      </a:r>
                      <a:endParaRPr lang="en-US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Check the </a:t>
                      </a:r>
                      <a:r>
                        <a:rPr lang="en-US" b="1" dirty="0" smtClean="0">
                          <a:solidFill>
                            <a:schemeClr val="bg2"/>
                          </a:solidFill>
                        </a:rPr>
                        <a:t>Inverse</a:t>
                      </a:r>
                      <a:r>
                        <a:rPr lang="en-US" b="0" baseline="0" dirty="0" smtClean="0">
                          <a:solidFill>
                            <a:schemeClr val="bg2"/>
                          </a:solidFill>
                        </a:rPr>
                        <a:t> condition?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Apply logical inverse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9176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2"/>
                          </a:solidFill>
                        </a:rPr>
                        <a:t>C</a:t>
                      </a:r>
                      <a:endParaRPr lang="en-US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2"/>
                          </a:solidFill>
                        </a:rPr>
                        <a:t>Cross-check</a:t>
                      </a:r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 the results?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Try alternative</a:t>
                      </a:r>
                      <a:r>
                        <a:rPr lang="en-US" baseline="0" dirty="0" smtClean="0">
                          <a:solidFill>
                            <a:schemeClr val="bg2"/>
                          </a:solidFill>
                        </a:rPr>
                        <a:t> ways to get the result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2931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2"/>
                          </a:solidFill>
                        </a:rPr>
                        <a:t>E</a:t>
                      </a:r>
                      <a:endParaRPr lang="en-US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2"/>
                          </a:solidFill>
                        </a:rPr>
                        <a:t>Enforce </a:t>
                      </a:r>
                      <a:r>
                        <a:rPr lang="en-US" b="0" dirty="0" smtClean="0">
                          <a:solidFill>
                            <a:schemeClr val="bg2"/>
                          </a:solidFill>
                        </a:rPr>
                        <a:t>error conditions</a:t>
                      </a:r>
                      <a:r>
                        <a:rPr lang="en-US" b="0" baseline="0" dirty="0" smtClean="0">
                          <a:solidFill>
                            <a:schemeClr val="bg2"/>
                          </a:solidFill>
                        </a:rPr>
                        <a:t> to happen?</a:t>
                      </a:r>
                      <a:endParaRPr lang="en-US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Understand what error can occur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6774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2"/>
                          </a:solidFill>
                        </a:rPr>
                        <a:t>P</a:t>
                      </a:r>
                      <a:endParaRPr lang="en-US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2"/>
                          </a:solidFill>
                        </a:rPr>
                        <a:t>Performance </a:t>
                      </a:r>
                      <a:r>
                        <a:rPr lang="en-US" b="0" dirty="0" smtClean="0">
                          <a:solidFill>
                            <a:schemeClr val="bg2"/>
                          </a:solidFill>
                        </a:rPr>
                        <a:t>characteristics in bound?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Test</a:t>
                      </a:r>
                      <a:r>
                        <a:rPr lang="en-US" baseline="0" dirty="0" smtClean="0">
                          <a:solidFill>
                            <a:schemeClr val="bg2"/>
                          </a:solidFill>
                        </a:rPr>
                        <a:t> performance characteristics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690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TreeMaster">
  <a:themeElements>
    <a:clrScheme name="Learning Tree">
      <a:dk1>
        <a:srgbClr val="000080"/>
      </a:dk1>
      <a:lt1>
        <a:srgbClr val="FFCC99"/>
      </a:lt1>
      <a:dk2>
        <a:srgbClr val="FFFFFF"/>
      </a:dk2>
      <a:lt2>
        <a:srgbClr val="000000"/>
      </a:lt2>
      <a:accent1>
        <a:srgbClr val="FFFFCC"/>
      </a:accent1>
      <a:accent2>
        <a:srgbClr val="DA2128"/>
      </a:accent2>
      <a:accent3>
        <a:srgbClr val="FFE2CA"/>
      </a:accent3>
      <a:accent4>
        <a:srgbClr val="00006C"/>
      </a:accent4>
      <a:accent5>
        <a:srgbClr val="FFFFE2"/>
      </a:accent5>
      <a:accent6>
        <a:srgbClr val="DA2128"/>
      </a:accent6>
      <a:hlink>
        <a:srgbClr val="FFCCCC"/>
      </a:hlink>
      <a:folHlink>
        <a:srgbClr val="99CCFF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80"/>
        </a:dk1>
        <a:lt1>
          <a:srgbClr val="BCD507"/>
        </a:lt1>
        <a:dk2>
          <a:srgbClr val="FFFFFF"/>
        </a:dk2>
        <a:lt2>
          <a:srgbClr val="000000"/>
        </a:lt2>
        <a:accent1>
          <a:srgbClr val="FFFFCC"/>
        </a:accent1>
        <a:accent2>
          <a:srgbClr val="B90117"/>
        </a:accent2>
        <a:accent3>
          <a:srgbClr val="DAE7AA"/>
        </a:accent3>
        <a:accent4>
          <a:srgbClr val="00006C"/>
        </a:accent4>
        <a:accent5>
          <a:srgbClr val="FFFFE2"/>
        </a:accent5>
        <a:accent6>
          <a:srgbClr val="A70114"/>
        </a:accent6>
        <a:hlink>
          <a:srgbClr val="FFCCCC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!Chapter 2014.potm" id="{24559A03-59B3-4E28-93DB-6F15A8C04516}" vid="{9EE17B46-9BD7-45D7-915A-73D6D61FA0F7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!Chapter 2014</Template>
  <TotalTime>2269</TotalTime>
  <Words>2586</Words>
  <Application>Microsoft Macintosh PowerPoint</Application>
  <PresentationFormat>On-screen Show (4:3)</PresentationFormat>
  <Paragraphs>355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Courier New</vt:lpstr>
      <vt:lpstr>Times New Roman</vt:lpstr>
      <vt:lpstr>Wingdings</vt:lpstr>
      <vt:lpstr>Wingdings 3</vt:lpstr>
      <vt:lpstr>Arial</vt:lpstr>
      <vt:lpstr>LTreeMaster</vt:lpstr>
      <vt:lpstr>Test Patterns</vt:lpstr>
      <vt:lpstr>Test Patterns: Dependency Injection</vt:lpstr>
      <vt:lpstr>Test Patterns: Dependency Injection</vt:lpstr>
      <vt:lpstr>Test Patterns: Mocks and Stubs</vt:lpstr>
      <vt:lpstr>Test Patterns: Humble Object</vt:lpstr>
      <vt:lpstr>Test Patterns: Humble Object</vt:lpstr>
      <vt:lpstr>Test Patterns: Test Hook</vt:lpstr>
      <vt:lpstr>Test Completeness and Correctness</vt:lpstr>
      <vt:lpstr>Test Completeness and Correctness: Right BICEP</vt:lpstr>
      <vt:lpstr>Test Completeness and Correctness</vt:lpstr>
      <vt:lpstr>Test Completeness and Correctness: CORRECT</vt:lpstr>
      <vt:lpstr>Test Completeness and Correctness</vt:lpstr>
      <vt:lpstr>Apply Right-BICEP and CORRECT to Design</vt:lpstr>
      <vt:lpstr>Testing Tests</vt:lpstr>
      <vt:lpstr>Reducing the Number of Test Conditions and Duplication</vt:lpstr>
      <vt:lpstr>Equivalence Partitioning </vt:lpstr>
      <vt:lpstr>Equivalence Partitioning </vt:lpstr>
      <vt:lpstr>Boundary Value Analysis</vt:lpstr>
      <vt:lpstr>All-Pairs</vt:lpstr>
      <vt:lpstr>Test Smells and Refactoring</vt:lpstr>
      <vt:lpstr>Test Code Smells </vt:lpstr>
      <vt:lpstr>Test Code Smells</vt:lpstr>
      <vt:lpstr>Test Code Smells </vt:lpstr>
      <vt:lpstr>Behavior Smells</vt:lpstr>
      <vt:lpstr>Project Smells </vt:lpstr>
      <vt:lpstr>Test Refactoring</vt:lpstr>
      <vt:lpstr>Test Refactoring</vt:lpstr>
      <vt:lpstr>Resources</vt:lpstr>
    </vt:vector>
  </TitlesOfParts>
  <Company>Learning Tree International</Company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Patterns, Completeness &amp; Smells</dc:title>
  <dc:creator>Tanya Nading</dc:creator>
  <dc:description>Tagged 8/24/2016 10:45:23 AM</dc:description>
  <cp:lastModifiedBy>Timothy  Guay</cp:lastModifiedBy>
  <cp:revision>73</cp:revision>
  <cp:lastPrinted>2005-11-17T23:48:36Z</cp:lastPrinted>
  <dcterms:created xsi:type="dcterms:W3CDTF">2016-08-04T19:07:04Z</dcterms:created>
  <dcterms:modified xsi:type="dcterms:W3CDTF">2018-03-20T01:47:49Z</dcterms:modified>
</cp:coreProperties>
</file>